
<file path=[Content_Types].xml><?xml version="1.0" encoding="utf-8"?>
<Types xmlns="http://schemas.openxmlformats.org/package/2006/content-types">
  <Default Extension="jpeg" ContentType="image/jpeg"/>
  <Default Extension="jpg" ContentType="image/jpeg"/>
  <Default Extension="m4a" ContentType="audio/mp4"/>
  <Default Extension="png" ContentType="image/png"/>
  <Default Extension="rels" ContentType="application/vnd.openxmlformats-package.relationships+xml"/>
  <Default Extension="wma" ContentType="audio/x-ms-wma"/>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8" r:id="rId1"/>
  </p:sldMasterIdLst>
  <p:sldIdLst>
    <p:sldId id="256" r:id="rId2"/>
    <p:sldId id="257" r:id="rId3"/>
    <p:sldId id="258" r:id="rId4"/>
    <p:sldId id="259" r:id="rId5"/>
    <p:sldId id="260" r:id="rId6"/>
    <p:sldId id="261" r:id="rId7"/>
    <p:sldId id="262" r:id="rId8"/>
    <p:sldId id="263" r:id="rId9"/>
  </p:sldIdLst>
  <p:sldSz cx="12192000" cy="6858000"/>
  <p:notesSz cx="6858000" cy="9144000"/>
  <p:defaultTextStyle>
    <a:defPPr>
      <a:defRPr lang="sr-Latn-R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86" d="100"/>
          <a:sy n="86" d="100"/>
        </p:scale>
        <p:origin x="562"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DE1A06-8754-4870-9E44-E39BADAD984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527F020-BBC3-49BB-91C2-5B2CBD64B3C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67C0C22-EBDA-4130-87AE-CB28BC19B077}"/>
              </a:ext>
            </a:extLst>
          </p:cNvPr>
          <p:cNvSpPr>
            <a:spLocks noGrp="1"/>
          </p:cNvSpPr>
          <p:nvPr>
            <p:ph type="dt" sz="half" idx="10"/>
          </p:nvPr>
        </p:nvSpPr>
        <p:spPr/>
        <p:txBody>
          <a:bodyPr/>
          <a:lstStyle/>
          <a:p>
            <a:fld id="{82EDB8D0-98ED-4B86-9D5F-E61ADC70144D}" type="datetimeFigureOut">
              <a:rPr lang="en-US" smtClean="0"/>
              <a:t>5/20/2020</a:t>
            </a:fld>
            <a:endParaRPr lang="en-US" dirty="0"/>
          </a:p>
        </p:txBody>
      </p:sp>
      <p:sp>
        <p:nvSpPr>
          <p:cNvPr id="5" name="Footer Placeholder 4">
            <a:extLst>
              <a:ext uri="{FF2B5EF4-FFF2-40B4-BE49-F238E27FC236}">
                <a16:creationId xmlns:a16="http://schemas.microsoft.com/office/drawing/2014/main" id="{E2A419A8-07CA-4A4C-AEC2-C40D4D50AFA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9FA7B86-E610-42EA-B4DC-C2F447785273}"/>
              </a:ext>
            </a:extLst>
          </p:cNvPr>
          <p:cNvSpPr>
            <a:spLocks noGrp="1"/>
          </p:cNvSpPr>
          <p:nvPr>
            <p:ph type="sldNum" sz="quarter" idx="12"/>
          </p:nvPr>
        </p:nvSpPr>
        <p:spPr/>
        <p:txBody>
          <a:bodyPr/>
          <a:lstStyle/>
          <a:p>
            <a:fld id="{4854181D-6920-4594-9A5D-6CE56DC9F8B2}" type="slidenum">
              <a:rPr lang="en-US" smtClean="0"/>
              <a:t>‹#›</a:t>
            </a:fld>
            <a:endParaRPr lang="en-US"/>
          </a:p>
        </p:txBody>
      </p:sp>
      <p:sp>
        <p:nvSpPr>
          <p:cNvPr id="7" name="Freeform: Shape 6">
            <a:extLst>
              <a:ext uri="{FF2B5EF4-FFF2-40B4-BE49-F238E27FC236}">
                <a16:creationId xmlns:a16="http://schemas.microsoft.com/office/drawing/2014/main" id="{8A7BA06D-B3FF-4E91-8639-B4569AE3AA23}"/>
              </a:ext>
            </a:extLst>
          </p:cNvPr>
          <p:cNvSpPr/>
          <p:nvPr/>
        </p:nvSpPr>
        <p:spPr>
          <a:xfrm>
            <a:off x="10208695" y="1"/>
            <a:ext cx="1135066"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Arc 7">
            <a:extLst>
              <a:ext uri="{FF2B5EF4-FFF2-40B4-BE49-F238E27FC236}">
                <a16:creationId xmlns:a16="http://schemas.microsoft.com/office/drawing/2014/main" id="{2B30C86D-5A07-48BC-9C9D-6F9A2DB1E9E1}"/>
              </a:ext>
            </a:extLst>
          </p:cNvPr>
          <p:cNvSpPr/>
          <p:nvPr/>
        </p:nvSpPr>
        <p:spPr>
          <a:xfrm rot="10800000" flipV="1">
            <a:off x="555710" y="106482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86755513"/>
      </p:ext>
    </p:extLst>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7EC5685-19F1-49DA-ADE5-D5D32F1659B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FFC0A4D-22A1-4554-B5DE-887974F4DF9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99D5CDC-F2CE-410E-AD13-DDC235C71C6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cap="none" spc="0" baseline="0">
                <a:solidFill>
                  <a:schemeClr val="tx1">
                    <a:tint val="75000"/>
                  </a:schemeClr>
                </a:solidFill>
                <a:latin typeface="+mn-lt"/>
              </a:defRPr>
            </a:lvl1pPr>
          </a:lstStyle>
          <a:p>
            <a:fld id="{82EDB8D0-98ED-4B86-9D5F-E61ADC70144D}" type="datetimeFigureOut">
              <a:rPr lang="en-US" smtClean="0"/>
              <a:pPr/>
              <a:t>5/20/2020</a:t>
            </a:fld>
            <a:endParaRPr lang="en-US" dirty="0"/>
          </a:p>
        </p:txBody>
      </p:sp>
      <p:sp>
        <p:nvSpPr>
          <p:cNvPr id="5" name="Footer Placeholder 4">
            <a:extLst>
              <a:ext uri="{FF2B5EF4-FFF2-40B4-BE49-F238E27FC236}">
                <a16:creationId xmlns:a16="http://schemas.microsoft.com/office/drawing/2014/main" id="{9340CD45-794A-4BB0-A427-0CE61AEAF48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cap="none" spc="0" baseline="0">
                <a:solidFill>
                  <a:schemeClr val="tx1">
                    <a:tint val="75000"/>
                  </a:schemeClr>
                </a:solidFill>
                <a:latin typeface="+mn-lt"/>
              </a:defRPr>
            </a:lvl1pPr>
          </a:lstStyle>
          <a:p>
            <a:endParaRPr lang="en-US"/>
          </a:p>
        </p:txBody>
      </p:sp>
      <p:sp>
        <p:nvSpPr>
          <p:cNvPr id="6" name="Slide Number Placeholder 5">
            <a:extLst>
              <a:ext uri="{FF2B5EF4-FFF2-40B4-BE49-F238E27FC236}">
                <a16:creationId xmlns:a16="http://schemas.microsoft.com/office/drawing/2014/main" id="{FCB3AB91-9588-4071-92D2-364F4A6ED09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cap="none" spc="0" baseline="0">
                <a:solidFill>
                  <a:schemeClr val="tx1">
                    <a:tint val="75000"/>
                  </a:schemeClr>
                </a:solidFill>
                <a:latin typeface="+mn-lt"/>
              </a:defRPr>
            </a:lvl1pPr>
          </a:lstStyle>
          <a:p>
            <a:fld id="{4854181D-6920-4594-9A5D-6CE56DC9F8B2}" type="slidenum">
              <a:rPr lang="en-US" smtClean="0"/>
              <a:pPr/>
              <a:t>‹#›</a:t>
            </a:fld>
            <a:endParaRPr lang="en-US"/>
          </a:p>
        </p:txBody>
      </p:sp>
    </p:spTree>
    <p:extLst>
      <p:ext uri="{BB962C8B-B14F-4D97-AF65-F5344CB8AC3E}">
        <p14:creationId xmlns:p14="http://schemas.microsoft.com/office/powerpoint/2010/main" val="2300337788"/>
      </p:ext>
    </p:extLst>
  </p:cSld>
  <p:clrMap bg1="lt1" tx1="dk1" bg2="lt2" tx2="dk2" accent1="accent1" accent2="accent2" accent3="accent3" accent4="accent4" accent5="accent5" accent6="accent6" hlink="hlink" folHlink="folHlink"/>
  <p:sldLayoutIdLst>
    <p:sldLayoutId id="2147483733"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wma"/><Relationship Id="rId1" Type="http://schemas.microsoft.com/office/2007/relationships/media" Target="../media/media1.wma"/><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2.m4a"/><Relationship Id="rId1" Type="http://schemas.microsoft.com/office/2007/relationships/media" Target="../media/media2.m4a"/><Relationship Id="rId5" Type="http://schemas.openxmlformats.org/officeDocument/2006/relationships/image" Target="../media/image2.png"/><Relationship Id="rId4" Type="http://schemas.openxmlformats.org/officeDocument/2006/relationships/image" Target="../media/image5.jpeg"/></Relationships>
</file>

<file path=ppt/slides/_rels/slide8.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hyperlink" Target="http://www.allwhitebackground.com/corn.html" TargetMode="External"/><Relationship Id="rId7" Type="http://schemas.openxmlformats.org/officeDocument/2006/relationships/hyperlink" Target="https://pxhere.com/en/photo/1014213" TargetMode="External"/><Relationship Id="rId2" Type="http://schemas.openxmlformats.org/officeDocument/2006/relationships/image" Target="../media/image6.jpg"/><Relationship Id="rId1" Type="http://schemas.openxmlformats.org/officeDocument/2006/relationships/slideLayout" Target="../slideLayouts/slideLayout1.xml"/><Relationship Id="rId6" Type="http://schemas.openxmlformats.org/officeDocument/2006/relationships/image" Target="../media/image8.jpg"/><Relationship Id="rId5" Type="http://schemas.openxmlformats.org/officeDocument/2006/relationships/hyperlink" Target="https://www.pexels.com/photo/black-and-white-animal-tail-145951/" TargetMode="External"/><Relationship Id="rId10" Type="http://schemas.openxmlformats.org/officeDocument/2006/relationships/hyperlink" Target="https://creativecommons.org/licenses/by-nc/3.0/" TargetMode="External"/><Relationship Id="rId4" Type="http://schemas.openxmlformats.org/officeDocument/2006/relationships/image" Target="../media/image7.jpeg"/><Relationship Id="rId9" Type="http://schemas.openxmlformats.org/officeDocument/2006/relationships/hyperlink" Target="http://pngimg.com/download/21810"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9">
            <a:extLst>
              <a:ext uri="{FF2B5EF4-FFF2-40B4-BE49-F238E27FC236}">
                <a16:creationId xmlns:a16="http://schemas.microsoft.com/office/drawing/2014/main" id="{E2CFBC99-FB8F-41F7-A81D-A5288D688D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Slika 4">
            <a:extLst>
              <a:ext uri="{FF2B5EF4-FFF2-40B4-BE49-F238E27FC236}">
                <a16:creationId xmlns:a16="http://schemas.microsoft.com/office/drawing/2014/main" id="{B78BD110-4C1C-4B47-8D40-06B3D29513FE}"/>
              </a:ext>
            </a:extLst>
          </p:cNvPr>
          <p:cNvPicPr>
            <a:picLocks noChangeAspect="1"/>
          </p:cNvPicPr>
          <p:nvPr/>
        </p:nvPicPr>
        <p:blipFill rotWithShape="1">
          <a:blip r:embed="rId2">
            <a:extLst>
              <a:ext uri="{28A0092B-C50C-407E-A947-70E740481C1C}">
                <a14:useLocalDpi xmlns:a14="http://schemas.microsoft.com/office/drawing/2010/main" val="0"/>
              </a:ext>
            </a:extLst>
          </a:blip>
          <a:srcRect l="7579"/>
          <a:stretch/>
        </p:blipFill>
        <p:spPr>
          <a:xfrm>
            <a:off x="20" y="10"/>
            <a:ext cx="12188932" cy="6857990"/>
          </a:xfrm>
          <a:prstGeom prst="rect">
            <a:avLst/>
          </a:prstGeom>
        </p:spPr>
      </p:pic>
      <p:sp>
        <p:nvSpPr>
          <p:cNvPr id="19" name="Rectangle 11">
            <a:extLst>
              <a:ext uri="{FF2B5EF4-FFF2-40B4-BE49-F238E27FC236}">
                <a16:creationId xmlns:a16="http://schemas.microsoft.com/office/drawing/2014/main" id="{1EF86BFA-9133-4F6B-98BE-1CBB87EB62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07" y="3666683"/>
            <a:ext cx="12188952" cy="3191317"/>
          </a:xfrm>
          <a:prstGeom prst="rect">
            <a:avLst/>
          </a:prstGeom>
          <a:gradFill>
            <a:gsLst>
              <a:gs pos="42000">
                <a:schemeClr val="bg1">
                  <a:alpha val="23000"/>
                </a:schemeClr>
              </a:gs>
              <a:gs pos="0">
                <a:schemeClr val="bg1">
                  <a:alpha val="0"/>
                </a:schemeClr>
              </a:gs>
              <a:gs pos="100000">
                <a:schemeClr val="bg1">
                  <a:alpha val="36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Naslov 1">
            <a:extLst>
              <a:ext uri="{FF2B5EF4-FFF2-40B4-BE49-F238E27FC236}">
                <a16:creationId xmlns:a16="http://schemas.microsoft.com/office/drawing/2014/main" id="{D356F1C2-2664-477C-8AC0-20875F81EA57}"/>
              </a:ext>
            </a:extLst>
          </p:cNvPr>
          <p:cNvSpPr>
            <a:spLocks noGrp="1"/>
          </p:cNvSpPr>
          <p:nvPr>
            <p:ph type="ctrTitle"/>
          </p:nvPr>
        </p:nvSpPr>
        <p:spPr>
          <a:xfrm>
            <a:off x="6095999" y="3834174"/>
            <a:ext cx="5257800" cy="1701570"/>
          </a:xfrm>
        </p:spPr>
        <p:txBody>
          <a:bodyPr anchor="b">
            <a:normAutofit/>
          </a:bodyPr>
          <a:lstStyle/>
          <a:p>
            <a:pPr algn="l"/>
            <a:r>
              <a:rPr lang="hr-HR" sz="4400"/>
              <a:t>ENGLESKI JEZIK</a:t>
            </a:r>
          </a:p>
        </p:txBody>
      </p:sp>
      <p:sp>
        <p:nvSpPr>
          <p:cNvPr id="3" name="Podnaslov 2">
            <a:extLst>
              <a:ext uri="{FF2B5EF4-FFF2-40B4-BE49-F238E27FC236}">
                <a16:creationId xmlns:a16="http://schemas.microsoft.com/office/drawing/2014/main" id="{290684D4-3C96-4AE2-869F-8A32254F4E53}"/>
              </a:ext>
            </a:extLst>
          </p:cNvPr>
          <p:cNvSpPr>
            <a:spLocks noGrp="1"/>
          </p:cNvSpPr>
          <p:nvPr>
            <p:ph type="subTitle" idx="1"/>
          </p:nvPr>
        </p:nvSpPr>
        <p:spPr>
          <a:xfrm>
            <a:off x="6096000" y="5592499"/>
            <a:ext cx="5147960" cy="646785"/>
          </a:xfrm>
        </p:spPr>
        <p:txBody>
          <a:bodyPr>
            <a:normAutofit/>
          </a:bodyPr>
          <a:lstStyle/>
          <a:p>
            <a:pPr algn="l"/>
            <a:r>
              <a:rPr lang="hr-HR" sz="2000" dirty="0"/>
              <a:t>21</a:t>
            </a:r>
            <a:r>
              <a:rPr lang="hr-HR" sz="2000" baseline="30000" dirty="0"/>
              <a:t>st</a:t>
            </a:r>
            <a:r>
              <a:rPr lang="hr-HR" sz="2000" dirty="0"/>
              <a:t> May, 2020</a:t>
            </a:r>
          </a:p>
        </p:txBody>
      </p:sp>
    </p:spTree>
    <p:extLst>
      <p:ext uri="{BB962C8B-B14F-4D97-AF65-F5344CB8AC3E}">
        <p14:creationId xmlns:p14="http://schemas.microsoft.com/office/powerpoint/2010/main" val="3836902921"/>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3DFE70F2-FD39-46F2-8BD7-73BD3F4A4B72}"/>
              </a:ext>
            </a:extLst>
          </p:cNvPr>
          <p:cNvSpPr>
            <a:spLocks noGrp="1"/>
          </p:cNvSpPr>
          <p:nvPr>
            <p:ph type="ctrTitle"/>
          </p:nvPr>
        </p:nvSpPr>
        <p:spPr/>
        <p:txBody>
          <a:bodyPr>
            <a:normAutofit/>
          </a:bodyPr>
          <a:lstStyle/>
          <a:p>
            <a:pPr algn="l"/>
            <a:r>
              <a:rPr lang="hr-HR" sz="1800" dirty="0"/>
              <a:t>Danas nastavljamo s istom lekcijom. </a:t>
            </a:r>
            <a:br>
              <a:rPr lang="hr-HR" sz="1800" dirty="0"/>
            </a:br>
            <a:r>
              <a:rPr lang="hr-HR" sz="1800" dirty="0"/>
              <a:t>Nakon ove lekcije trebali biste znati naučiti prepoznati opis životinje, ali i sami opisati neku životinju. </a:t>
            </a:r>
          </a:p>
        </p:txBody>
      </p:sp>
      <p:sp>
        <p:nvSpPr>
          <p:cNvPr id="3" name="Podnaslov 2">
            <a:extLst>
              <a:ext uri="{FF2B5EF4-FFF2-40B4-BE49-F238E27FC236}">
                <a16:creationId xmlns:a16="http://schemas.microsoft.com/office/drawing/2014/main" id="{9F8FE981-13F6-4205-8AB6-AE96A1E44518}"/>
              </a:ext>
            </a:extLst>
          </p:cNvPr>
          <p:cNvSpPr>
            <a:spLocks noGrp="1"/>
          </p:cNvSpPr>
          <p:nvPr>
            <p:ph type="subTitle" idx="1"/>
          </p:nvPr>
        </p:nvSpPr>
        <p:spPr/>
        <p:txBody>
          <a:bodyPr/>
          <a:lstStyle/>
          <a:p>
            <a:pPr algn="l"/>
            <a:r>
              <a:rPr lang="hr-HR" dirty="0">
                <a:solidFill>
                  <a:srgbClr val="FF0000"/>
                </a:solidFill>
              </a:rPr>
              <a:t>ONI KOJI MOGU OTVORITI IZZI RADE OVO:</a:t>
            </a:r>
          </a:p>
          <a:p>
            <a:pPr algn="l"/>
            <a:r>
              <a:rPr lang="hr-HR" dirty="0"/>
              <a:t>U </a:t>
            </a:r>
            <a:r>
              <a:rPr lang="hr-HR" dirty="0" err="1"/>
              <a:t>Izziju</a:t>
            </a:r>
            <a:r>
              <a:rPr lang="hr-HR" dirty="0"/>
              <a:t> nastavljamo s lekcijom Old McDonald’s </a:t>
            </a:r>
            <a:r>
              <a:rPr lang="hr-HR" dirty="0" err="1"/>
              <a:t>zoo</a:t>
            </a:r>
            <a:r>
              <a:rPr lang="hr-HR" dirty="0"/>
              <a:t>, a riješite ovaj zadatak na slici. </a:t>
            </a:r>
          </a:p>
        </p:txBody>
      </p:sp>
    </p:spTree>
    <p:extLst>
      <p:ext uri="{BB962C8B-B14F-4D97-AF65-F5344CB8AC3E}">
        <p14:creationId xmlns:p14="http://schemas.microsoft.com/office/powerpoint/2010/main" val="21877224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D9B26898-DC0C-4604-9B7A-A7890C2ABFAF}"/>
              </a:ext>
            </a:extLst>
          </p:cNvPr>
          <p:cNvSpPr>
            <a:spLocks noGrp="1"/>
          </p:cNvSpPr>
          <p:nvPr>
            <p:ph type="ctrTitle"/>
          </p:nvPr>
        </p:nvSpPr>
        <p:spPr>
          <a:xfrm>
            <a:off x="1524000" y="1122363"/>
            <a:ext cx="9144000" cy="679804"/>
          </a:xfrm>
        </p:spPr>
        <p:txBody>
          <a:bodyPr>
            <a:normAutofit/>
          </a:bodyPr>
          <a:lstStyle/>
          <a:p>
            <a:pPr algn="l"/>
            <a:r>
              <a:rPr lang="hr-HR" sz="2800" dirty="0">
                <a:solidFill>
                  <a:srgbClr val="FF0000"/>
                </a:solidFill>
              </a:rPr>
              <a:t>ZADATAK ZA ONE KOJI NE MOGU NA IZZI:</a:t>
            </a:r>
          </a:p>
        </p:txBody>
      </p:sp>
      <p:sp>
        <p:nvSpPr>
          <p:cNvPr id="3" name="Podnaslov 2">
            <a:extLst>
              <a:ext uri="{FF2B5EF4-FFF2-40B4-BE49-F238E27FC236}">
                <a16:creationId xmlns:a16="http://schemas.microsoft.com/office/drawing/2014/main" id="{415C351C-0463-4B55-872D-A0DD9AF11342}"/>
              </a:ext>
            </a:extLst>
          </p:cNvPr>
          <p:cNvSpPr>
            <a:spLocks noGrp="1"/>
          </p:cNvSpPr>
          <p:nvPr>
            <p:ph type="subTitle" idx="1"/>
          </p:nvPr>
        </p:nvSpPr>
        <p:spPr/>
        <p:txBody>
          <a:bodyPr/>
          <a:lstStyle/>
          <a:p>
            <a:pPr algn="l"/>
            <a:r>
              <a:rPr lang="hr-HR" dirty="0"/>
              <a:t>U udžbeniku na stranici 65 poslušaj 4. zadatak i pogodi koju životinju gospodin Old McDonald opisuje, napiši na crtu ime životinje. Evo zvučni zapis:</a:t>
            </a:r>
          </a:p>
        </p:txBody>
      </p:sp>
      <p:pic>
        <p:nvPicPr>
          <p:cNvPr id="4" name="48_track_48_0">
            <a:hlinkClick r:id="" action="ppaction://media"/>
            <a:extLst>
              <a:ext uri="{FF2B5EF4-FFF2-40B4-BE49-F238E27FC236}">
                <a16:creationId xmlns:a16="http://schemas.microsoft.com/office/drawing/2014/main" id="{3D4BA1DF-F324-4660-9A74-76852376C181}"/>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5412929" y="4873842"/>
            <a:ext cx="1147670" cy="1147670"/>
          </a:xfrm>
          <a:prstGeom prst="rect">
            <a:avLst/>
          </a:prstGeom>
        </p:spPr>
      </p:pic>
    </p:spTree>
    <p:extLst>
      <p:ext uri="{BB962C8B-B14F-4D97-AF65-F5344CB8AC3E}">
        <p14:creationId xmlns:p14="http://schemas.microsoft.com/office/powerpoint/2010/main" val="16216742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4659"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301E07F-4F79-4B58-8698-EF24DC1ECDB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 name="Arc 11">
            <a:extLst>
              <a:ext uri="{FF2B5EF4-FFF2-40B4-BE49-F238E27FC236}">
                <a16:creationId xmlns:a16="http://schemas.microsoft.com/office/drawing/2014/main" id="{E58B2195-5055-402F-A3E7-53FF0E4980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525836" y="775849"/>
            <a:ext cx="2987899" cy="2987899"/>
          </a:xfrm>
          <a:prstGeom prst="arc">
            <a:avLst>
              <a:gd name="adj1" fmla="val 14441841"/>
              <a:gd name="adj2" fmla="val 0"/>
            </a:avLst>
          </a:prstGeom>
          <a:ln w="127000" cap="rnd">
            <a:solidFill>
              <a:schemeClr val="accent2">
                <a:lumMod val="75000"/>
              </a:schemeClr>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Naslov 1">
            <a:extLst>
              <a:ext uri="{FF2B5EF4-FFF2-40B4-BE49-F238E27FC236}">
                <a16:creationId xmlns:a16="http://schemas.microsoft.com/office/drawing/2014/main" id="{7AF8973D-BA4C-4291-88D9-630F1108FE62}"/>
              </a:ext>
            </a:extLst>
          </p:cNvPr>
          <p:cNvSpPr>
            <a:spLocks noGrp="1"/>
          </p:cNvSpPr>
          <p:nvPr>
            <p:ph type="ctrTitle"/>
          </p:nvPr>
        </p:nvSpPr>
        <p:spPr>
          <a:xfrm>
            <a:off x="7080738" y="647593"/>
            <a:ext cx="4467792" cy="3060541"/>
          </a:xfrm>
        </p:spPr>
        <p:txBody>
          <a:bodyPr>
            <a:normAutofit/>
          </a:bodyPr>
          <a:lstStyle/>
          <a:p>
            <a:r>
              <a:rPr lang="hr-HR" sz="2000">
                <a:solidFill>
                  <a:srgbClr val="FFFFFF"/>
                </a:solidFill>
              </a:rPr>
              <a:t>Ovo je slijedeći zadatak u Izziju. </a:t>
            </a:r>
            <a:br>
              <a:rPr lang="hr-HR" sz="2000">
                <a:solidFill>
                  <a:srgbClr val="FFFFFF"/>
                </a:solidFill>
              </a:rPr>
            </a:br>
            <a:r>
              <a:rPr lang="hr-HR" sz="2000" b="1">
                <a:solidFill>
                  <a:srgbClr val="FFFFFF"/>
                </a:solidFill>
              </a:rPr>
              <a:t>Možda vam ovo pomogne:</a:t>
            </a:r>
            <a:br>
              <a:rPr lang="hr-HR" sz="2000" b="1">
                <a:solidFill>
                  <a:srgbClr val="FFFFFF"/>
                </a:solidFill>
              </a:rPr>
            </a:br>
            <a:r>
              <a:rPr lang="hr-HR" sz="2000">
                <a:solidFill>
                  <a:srgbClr val="FFFFFF"/>
                </a:solidFill>
              </a:rPr>
              <a:t>It can fly at night – Može letjeti po noći</a:t>
            </a:r>
            <a:br>
              <a:rPr lang="hr-HR" sz="2000">
                <a:solidFill>
                  <a:srgbClr val="FFFFFF"/>
                </a:solidFill>
              </a:rPr>
            </a:br>
            <a:r>
              <a:rPr lang="hr-HR" sz="2000">
                <a:solidFill>
                  <a:srgbClr val="FFFFFF"/>
                </a:solidFill>
              </a:rPr>
              <a:t>fast – brzo      </a:t>
            </a:r>
            <a:br>
              <a:rPr lang="hr-HR" sz="2000">
                <a:solidFill>
                  <a:srgbClr val="FFFFFF"/>
                </a:solidFill>
              </a:rPr>
            </a:br>
            <a:r>
              <a:rPr lang="hr-HR" sz="2000">
                <a:solidFill>
                  <a:srgbClr val="FFFFFF"/>
                </a:solidFill>
              </a:rPr>
              <a:t>meat – meso</a:t>
            </a:r>
            <a:br>
              <a:rPr lang="hr-HR" sz="2000">
                <a:solidFill>
                  <a:srgbClr val="FFFFFF"/>
                </a:solidFill>
              </a:rPr>
            </a:br>
            <a:r>
              <a:rPr lang="hr-HR" sz="2000">
                <a:solidFill>
                  <a:srgbClr val="FFFFFF"/>
                </a:solidFill>
              </a:rPr>
              <a:t>gray – siv</a:t>
            </a:r>
            <a:br>
              <a:rPr lang="hr-HR" sz="2000">
                <a:solidFill>
                  <a:srgbClr val="FFFFFF"/>
                </a:solidFill>
              </a:rPr>
            </a:br>
            <a:r>
              <a:rPr lang="hr-HR" sz="2000">
                <a:solidFill>
                  <a:srgbClr val="FFFFFF"/>
                </a:solidFill>
              </a:rPr>
              <a:t>It hasn’t got legs – Nema noge</a:t>
            </a:r>
            <a:br>
              <a:rPr lang="hr-HR" sz="2000">
                <a:solidFill>
                  <a:srgbClr val="FFFFFF"/>
                </a:solidFill>
              </a:rPr>
            </a:br>
            <a:r>
              <a:rPr lang="hr-HR" sz="2000">
                <a:solidFill>
                  <a:srgbClr val="FFFFFF"/>
                </a:solidFill>
              </a:rPr>
              <a:t>It has got a yellow beak – Ima žuti kljun</a:t>
            </a:r>
          </a:p>
        </p:txBody>
      </p:sp>
      <p:sp>
        <p:nvSpPr>
          <p:cNvPr id="3" name="Podnaslov 2">
            <a:extLst>
              <a:ext uri="{FF2B5EF4-FFF2-40B4-BE49-F238E27FC236}">
                <a16:creationId xmlns:a16="http://schemas.microsoft.com/office/drawing/2014/main" id="{CDA6F5E8-C819-42AE-9EC6-D715AD328E12}"/>
              </a:ext>
            </a:extLst>
          </p:cNvPr>
          <p:cNvSpPr>
            <a:spLocks noGrp="1"/>
          </p:cNvSpPr>
          <p:nvPr>
            <p:ph type="subTitle" idx="1"/>
          </p:nvPr>
        </p:nvSpPr>
        <p:spPr>
          <a:xfrm>
            <a:off x="7080738" y="3800209"/>
            <a:ext cx="4467792" cy="2410198"/>
          </a:xfrm>
        </p:spPr>
        <p:txBody>
          <a:bodyPr>
            <a:normAutofit/>
          </a:bodyPr>
          <a:lstStyle/>
          <a:p>
            <a:pPr algn="l"/>
            <a:r>
              <a:rPr lang="hr-HR" dirty="0">
                <a:solidFill>
                  <a:srgbClr val="FFFFFF"/>
                </a:solidFill>
              </a:rPr>
              <a:t>Klik na ljestve i odvuci na odgovarajuće mjesto.</a:t>
            </a:r>
          </a:p>
        </p:txBody>
      </p:sp>
      <p:sp>
        <p:nvSpPr>
          <p:cNvPr id="14" name="Oval 13">
            <a:extLst>
              <a:ext uri="{FF2B5EF4-FFF2-40B4-BE49-F238E27FC236}">
                <a16:creationId xmlns:a16="http://schemas.microsoft.com/office/drawing/2014/main" id="{9EE6F773-742A-491A-9A00-A2A150DF50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4368" y="366810"/>
            <a:ext cx="6124381" cy="612438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Slika 4" descr="Slika na kojoj se prikazuje snimka zaslona&#10;&#10;Opis je automatski generiran">
            <a:extLst>
              <a:ext uri="{FF2B5EF4-FFF2-40B4-BE49-F238E27FC236}">
                <a16:creationId xmlns:a16="http://schemas.microsoft.com/office/drawing/2014/main" id="{82F04F60-28CD-4D05-9B61-96440B2217A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06747" y="1861055"/>
            <a:ext cx="4252055" cy="3135890"/>
          </a:xfrm>
          <a:custGeom>
            <a:avLst/>
            <a:gdLst/>
            <a:ahLst/>
            <a:cxnLst/>
            <a:rect l="l" t="t" r="r" b="b"/>
            <a:pathLst>
              <a:path w="4273177" h="4470400">
                <a:moveTo>
                  <a:pt x="75080" y="0"/>
                </a:moveTo>
                <a:lnTo>
                  <a:pt x="4198097" y="0"/>
                </a:lnTo>
                <a:cubicBezTo>
                  <a:pt x="4239563" y="0"/>
                  <a:pt x="4273177" y="33614"/>
                  <a:pt x="4273177" y="75080"/>
                </a:cubicBezTo>
                <a:lnTo>
                  <a:pt x="4273177" y="4395320"/>
                </a:lnTo>
                <a:cubicBezTo>
                  <a:pt x="4273177" y="4436786"/>
                  <a:pt x="4239563" y="4470400"/>
                  <a:pt x="4198097" y="4470400"/>
                </a:cubicBezTo>
                <a:lnTo>
                  <a:pt x="75080" y="4470400"/>
                </a:lnTo>
                <a:cubicBezTo>
                  <a:pt x="33614" y="4470400"/>
                  <a:pt x="0" y="4436786"/>
                  <a:pt x="0" y="4395320"/>
                </a:cubicBezTo>
                <a:lnTo>
                  <a:pt x="0" y="75080"/>
                </a:lnTo>
                <a:cubicBezTo>
                  <a:pt x="0" y="33614"/>
                  <a:pt x="33614" y="0"/>
                  <a:pt x="75080" y="0"/>
                </a:cubicBezTo>
                <a:close/>
              </a:path>
            </a:pathLst>
          </a:custGeom>
        </p:spPr>
      </p:pic>
    </p:spTree>
    <p:extLst>
      <p:ext uri="{BB962C8B-B14F-4D97-AF65-F5344CB8AC3E}">
        <p14:creationId xmlns:p14="http://schemas.microsoft.com/office/powerpoint/2010/main" val="35431204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E144A68E-5040-4D5D-92CF-9A0021406A99}"/>
              </a:ext>
            </a:extLst>
          </p:cNvPr>
          <p:cNvSpPr>
            <a:spLocks noGrp="1"/>
          </p:cNvSpPr>
          <p:nvPr>
            <p:ph type="ctrTitle"/>
          </p:nvPr>
        </p:nvSpPr>
        <p:spPr/>
        <p:txBody>
          <a:bodyPr>
            <a:normAutofit/>
          </a:bodyPr>
          <a:lstStyle/>
          <a:p>
            <a:pPr algn="l"/>
            <a:r>
              <a:rPr lang="hr-HR" sz="2800" dirty="0"/>
              <a:t>TKO NE RADI U IZZIJU, SLIJEDEĆI ZADATAK JE OVAJ:</a:t>
            </a:r>
            <a:br>
              <a:rPr lang="hr-HR" sz="2800" dirty="0"/>
            </a:br>
            <a:r>
              <a:rPr lang="hr-HR" sz="2800" dirty="0"/>
              <a:t>Prepiši rečenice u bilježnicu i spoji s odgovarajućom životinjom. </a:t>
            </a:r>
          </a:p>
        </p:txBody>
      </p:sp>
      <p:sp>
        <p:nvSpPr>
          <p:cNvPr id="3" name="Podnaslov 2">
            <a:extLst>
              <a:ext uri="{FF2B5EF4-FFF2-40B4-BE49-F238E27FC236}">
                <a16:creationId xmlns:a16="http://schemas.microsoft.com/office/drawing/2014/main" id="{7B63BB5D-DDAC-40AE-A6EE-BFB07E27B379}"/>
              </a:ext>
            </a:extLst>
          </p:cNvPr>
          <p:cNvSpPr>
            <a:spLocks noGrp="1"/>
          </p:cNvSpPr>
          <p:nvPr>
            <p:ph type="subTitle" idx="1"/>
          </p:nvPr>
        </p:nvSpPr>
        <p:spPr/>
        <p:txBody>
          <a:bodyPr>
            <a:normAutofit lnSpcReduction="10000"/>
          </a:bodyPr>
          <a:lstStyle/>
          <a:p>
            <a:r>
              <a:rPr lang="hr-HR" b="1" dirty="0"/>
              <a:t>Old McDonald’s </a:t>
            </a:r>
            <a:r>
              <a:rPr lang="hr-HR" b="1" dirty="0" err="1"/>
              <a:t>zoo</a:t>
            </a:r>
            <a:endParaRPr lang="hr-HR" dirty="0"/>
          </a:p>
          <a:p>
            <a:pPr algn="l"/>
            <a:r>
              <a:rPr lang="hr-HR" dirty="0" err="1"/>
              <a:t>It</a:t>
            </a:r>
            <a:r>
              <a:rPr lang="hr-HR" dirty="0"/>
              <a:t> </a:t>
            </a:r>
            <a:r>
              <a:rPr lang="hr-HR" dirty="0" err="1"/>
              <a:t>can</a:t>
            </a:r>
            <a:r>
              <a:rPr lang="hr-HR" dirty="0"/>
              <a:t> </a:t>
            </a:r>
            <a:r>
              <a:rPr lang="hr-HR" dirty="0" err="1"/>
              <a:t>fly</a:t>
            </a:r>
            <a:r>
              <a:rPr lang="hr-HR" dirty="0"/>
              <a:t> at </a:t>
            </a:r>
            <a:r>
              <a:rPr lang="hr-HR" dirty="0" err="1"/>
              <a:t>night</a:t>
            </a:r>
            <a:r>
              <a:rPr lang="hr-HR" dirty="0"/>
              <a:t>.						</a:t>
            </a:r>
            <a:r>
              <a:rPr lang="hr-HR" b="1" dirty="0">
                <a:solidFill>
                  <a:srgbClr val="00B050"/>
                </a:solidFill>
              </a:rPr>
              <a:t>a jaguar</a:t>
            </a:r>
          </a:p>
          <a:p>
            <a:pPr algn="l"/>
            <a:r>
              <a:rPr lang="hr-HR" dirty="0" err="1"/>
              <a:t>It</a:t>
            </a:r>
            <a:r>
              <a:rPr lang="hr-HR" dirty="0"/>
              <a:t> </a:t>
            </a:r>
            <a:r>
              <a:rPr lang="hr-HR" dirty="0" err="1"/>
              <a:t>is</a:t>
            </a:r>
            <a:r>
              <a:rPr lang="hr-HR" dirty="0"/>
              <a:t> </a:t>
            </a:r>
            <a:r>
              <a:rPr lang="hr-HR" dirty="0" err="1"/>
              <a:t>very</a:t>
            </a:r>
            <a:r>
              <a:rPr lang="hr-HR" dirty="0"/>
              <a:t> </a:t>
            </a:r>
            <a:r>
              <a:rPr lang="hr-HR" dirty="0" err="1"/>
              <a:t>fast</a:t>
            </a:r>
            <a:r>
              <a:rPr lang="hr-HR" dirty="0"/>
              <a:t> </a:t>
            </a:r>
            <a:r>
              <a:rPr lang="hr-HR" dirty="0" err="1"/>
              <a:t>and</a:t>
            </a:r>
            <a:r>
              <a:rPr lang="hr-HR" dirty="0"/>
              <a:t> </a:t>
            </a:r>
            <a:r>
              <a:rPr lang="hr-HR" dirty="0" err="1"/>
              <a:t>it</a:t>
            </a:r>
            <a:r>
              <a:rPr lang="hr-HR" dirty="0"/>
              <a:t> </a:t>
            </a:r>
            <a:r>
              <a:rPr lang="hr-HR" dirty="0" err="1"/>
              <a:t>likes</a:t>
            </a:r>
            <a:r>
              <a:rPr lang="hr-HR" dirty="0"/>
              <a:t> </a:t>
            </a:r>
            <a:r>
              <a:rPr lang="hr-HR" dirty="0" err="1"/>
              <a:t>meat</a:t>
            </a:r>
            <a:r>
              <a:rPr lang="hr-HR" dirty="0"/>
              <a:t>.				</a:t>
            </a:r>
            <a:r>
              <a:rPr lang="hr-HR" b="1" dirty="0">
                <a:solidFill>
                  <a:srgbClr val="00B050"/>
                </a:solidFill>
              </a:rPr>
              <a:t>a </a:t>
            </a:r>
            <a:r>
              <a:rPr lang="hr-HR" b="1" dirty="0" err="1">
                <a:solidFill>
                  <a:srgbClr val="00B050"/>
                </a:solidFill>
              </a:rPr>
              <a:t>snake</a:t>
            </a:r>
            <a:endParaRPr lang="hr-HR" b="1" dirty="0">
              <a:solidFill>
                <a:srgbClr val="00B050"/>
              </a:solidFill>
            </a:endParaRPr>
          </a:p>
          <a:p>
            <a:pPr algn="l"/>
            <a:r>
              <a:rPr lang="hr-HR" dirty="0" err="1"/>
              <a:t>It</a:t>
            </a:r>
            <a:r>
              <a:rPr lang="hr-HR" dirty="0"/>
              <a:t> </a:t>
            </a:r>
            <a:r>
              <a:rPr lang="hr-HR" dirty="0" err="1"/>
              <a:t>hasn’t</a:t>
            </a:r>
            <a:r>
              <a:rPr lang="hr-HR" dirty="0"/>
              <a:t> </a:t>
            </a:r>
            <a:r>
              <a:rPr lang="hr-HR" dirty="0" err="1"/>
              <a:t>got</a:t>
            </a:r>
            <a:r>
              <a:rPr lang="hr-HR" dirty="0"/>
              <a:t> </a:t>
            </a:r>
            <a:r>
              <a:rPr lang="hr-HR" dirty="0" err="1"/>
              <a:t>legs</a:t>
            </a:r>
            <a:r>
              <a:rPr lang="hr-HR" dirty="0"/>
              <a:t>.						</a:t>
            </a:r>
            <a:r>
              <a:rPr lang="hr-HR" b="1" dirty="0" err="1">
                <a:solidFill>
                  <a:srgbClr val="00B050"/>
                </a:solidFill>
              </a:rPr>
              <a:t>an</a:t>
            </a:r>
            <a:r>
              <a:rPr lang="hr-HR" b="1" dirty="0">
                <a:solidFill>
                  <a:srgbClr val="00B050"/>
                </a:solidFill>
              </a:rPr>
              <a:t> </a:t>
            </a:r>
            <a:r>
              <a:rPr lang="hr-HR" b="1" dirty="0" err="1">
                <a:solidFill>
                  <a:srgbClr val="00B050"/>
                </a:solidFill>
              </a:rPr>
              <a:t>owl</a:t>
            </a:r>
            <a:endParaRPr lang="hr-HR" b="1" dirty="0">
              <a:solidFill>
                <a:srgbClr val="00B050"/>
              </a:solidFill>
            </a:endParaRPr>
          </a:p>
        </p:txBody>
      </p:sp>
    </p:spTree>
    <p:extLst>
      <p:ext uri="{BB962C8B-B14F-4D97-AF65-F5344CB8AC3E}">
        <p14:creationId xmlns:p14="http://schemas.microsoft.com/office/powerpoint/2010/main" val="26216937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362D44EE-C852-4460-B8B5-C4F2BC2051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Naslov 1">
            <a:extLst>
              <a:ext uri="{FF2B5EF4-FFF2-40B4-BE49-F238E27FC236}">
                <a16:creationId xmlns:a16="http://schemas.microsoft.com/office/drawing/2014/main" id="{2FBED978-3E4D-47F6-881F-2F5B398CC7F0}"/>
              </a:ext>
            </a:extLst>
          </p:cNvPr>
          <p:cNvSpPr>
            <a:spLocks noGrp="1"/>
          </p:cNvSpPr>
          <p:nvPr>
            <p:ph type="ctrTitle"/>
          </p:nvPr>
        </p:nvSpPr>
        <p:spPr>
          <a:xfrm>
            <a:off x="6194716" y="739978"/>
            <a:ext cx="5334930" cy="3004145"/>
          </a:xfrm>
        </p:spPr>
        <p:txBody>
          <a:bodyPr>
            <a:normAutofit/>
          </a:bodyPr>
          <a:lstStyle/>
          <a:p>
            <a:r>
              <a:rPr lang="hr-HR" sz="4200" dirty="0"/>
              <a:t>Sada poslušajte u </a:t>
            </a:r>
            <a:r>
              <a:rPr lang="hr-HR" sz="4200" dirty="0" err="1"/>
              <a:t>Izziju</a:t>
            </a:r>
            <a:r>
              <a:rPr lang="hr-HR" sz="4200" dirty="0"/>
              <a:t> englesku tradicionalnu pjesmicu Old McDonald had a Zoo.</a:t>
            </a:r>
          </a:p>
        </p:txBody>
      </p:sp>
      <p:sp>
        <p:nvSpPr>
          <p:cNvPr id="3" name="Podnaslov 2">
            <a:extLst>
              <a:ext uri="{FF2B5EF4-FFF2-40B4-BE49-F238E27FC236}">
                <a16:creationId xmlns:a16="http://schemas.microsoft.com/office/drawing/2014/main" id="{1DA4A99A-F53A-4694-91FE-AE840DF9F38F}"/>
              </a:ext>
            </a:extLst>
          </p:cNvPr>
          <p:cNvSpPr>
            <a:spLocks noGrp="1"/>
          </p:cNvSpPr>
          <p:nvPr>
            <p:ph type="subTitle" idx="1"/>
          </p:nvPr>
        </p:nvSpPr>
        <p:spPr>
          <a:xfrm>
            <a:off x="6194715" y="3836197"/>
            <a:ext cx="5334931" cy="2189214"/>
          </a:xfrm>
        </p:spPr>
        <p:txBody>
          <a:bodyPr>
            <a:normAutofit/>
          </a:bodyPr>
          <a:lstStyle/>
          <a:p>
            <a:pPr algn="l"/>
            <a:r>
              <a:rPr lang="hr-HR" dirty="0"/>
              <a:t>Zvučni zapis pjesmice iz udžbenika je u komentaru. </a:t>
            </a:r>
          </a:p>
        </p:txBody>
      </p:sp>
      <p:sp>
        <p:nvSpPr>
          <p:cNvPr id="12" name="Freeform: Shape 11">
            <a:extLst>
              <a:ext uri="{FF2B5EF4-FFF2-40B4-BE49-F238E27FC236}">
                <a16:creationId xmlns:a16="http://schemas.microsoft.com/office/drawing/2014/main" id="{658970D8-8D1D-4B5C-894B-E871CC8654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30529" y="1"/>
            <a:ext cx="1155142" cy="591009"/>
          </a:xfrm>
          <a:custGeom>
            <a:avLst/>
            <a:gdLst>
              <a:gd name="connsiteX0" fmla="*/ 1355 w 1155142"/>
              <a:gd name="connsiteY0" fmla="*/ 0 h 591009"/>
              <a:gd name="connsiteX1" fmla="*/ 1153787 w 1155142"/>
              <a:gd name="connsiteY1" fmla="*/ 0 h 591009"/>
              <a:gd name="connsiteX2" fmla="*/ 1155142 w 1155142"/>
              <a:gd name="connsiteY2" fmla="*/ 13438 h 591009"/>
              <a:gd name="connsiteX3" fmla="*/ 577571 w 1155142"/>
              <a:gd name="connsiteY3" fmla="*/ 591009 h 591009"/>
              <a:gd name="connsiteX4" fmla="*/ 0 w 1155142"/>
              <a:gd name="connsiteY4" fmla="*/ 13438 h 591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5142" h="591009">
                <a:moveTo>
                  <a:pt x="1355" y="0"/>
                </a:moveTo>
                <a:lnTo>
                  <a:pt x="1153787" y="0"/>
                </a:lnTo>
                <a:lnTo>
                  <a:pt x="1155142" y="13438"/>
                </a:lnTo>
                <a:cubicBezTo>
                  <a:pt x="1155142" y="332422"/>
                  <a:pt x="896555" y="591009"/>
                  <a:pt x="577571" y="591009"/>
                </a:cubicBezTo>
                <a:cubicBezTo>
                  <a:pt x="258587" y="591009"/>
                  <a:pt x="0" y="332422"/>
                  <a:pt x="0" y="13438"/>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Freeform: Shape 13">
            <a:extLst>
              <a:ext uri="{FF2B5EF4-FFF2-40B4-BE49-F238E27FC236}">
                <a16:creationId xmlns:a16="http://schemas.microsoft.com/office/drawing/2014/main" id="{F227E5B6-9132-43CA-B503-37A18562AD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349052" y="0"/>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6" name="Freeform: Shape 15">
            <a:extLst>
              <a:ext uri="{FF2B5EF4-FFF2-40B4-BE49-F238E27FC236}">
                <a16:creationId xmlns:a16="http://schemas.microsoft.com/office/drawing/2014/main" id="{03C2051E-A88D-48E5-BACF-AAED178927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2916245"/>
            <a:ext cx="159741" cy="552996"/>
          </a:xfrm>
          <a:custGeom>
            <a:avLst/>
            <a:gdLst>
              <a:gd name="connsiteX0" fmla="*/ 159741 w 159741"/>
              <a:gd name="connsiteY0" fmla="*/ 0 h 552996"/>
              <a:gd name="connsiteX1" fmla="*/ 159741 w 159741"/>
              <a:gd name="connsiteY1" fmla="*/ 552996 h 552996"/>
              <a:gd name="connsiteX2" fmla="*/ 141849 w 159741"/>
              <a:gd name="connsiteY2" fmla="*/ 543285 h 552996"/>
              <a:gd name="connsiteX3" fmla="*/ 0 w 159741"/>
              <a:gd name="connsiteY3" fmla="*/ 276498 h 552996"/>
              <a:gd name="connsiteX4" fmla="*/ 141849 w 159741"/>
              <a:gd name="connsiteY4" fmla="*/ 9711 h 5529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741" h="552996">
                <a:moveTo>
                  <a:pt x="159741" y="0"/>
                </a:moveTo>
                <a:lnTo>
                  <a:pt x="159741" y="552996"/>
                </a:lnTo>
                <a:lnTo>
                  <a:pt x="141849" y="543285"/>
                </a:lnTo>
                <a:cubicBezTo>
                  <a:pt x="56268" y="485467"/>
                  <a:pt x="0" y="387554"/>
                  <a:pt x="0" y="276498"/>
                </a:cubicBezTo>
                <a:cubicBezTo>
                  <a:pt x="0" y="165443"/>
                  <a:pt x="56268" y="67529"/>
                  <a:pt x="141849" y="9711"/>
                </a:cubicBezTo>
                <a:close/>
              </a:path>
            </a:pathLst>
          </a:custGeom>
          <a:solidFill>
            <a:schemeClr val="accent2"/>
          </a:solidFill>
          <a:ln w="1270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Freeform: Shape 17">
            <a:extLst>
              <a:ext uri="{FF2B5EF4-FFF2-40B4-BE49-F238E27FC236}">
                <a16:creationId xmlns:a16="http://schemas.microsoft.com/office/drawing/2014/main" id="{7821A508-2985-4905-874A-527429BAAB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5835649"/>
            <a:ext cx="1548180" cy="1022351"/>
          </a:xfrm>
          <a:custGeom>
            <a:avLst/>
            <a:gdLst>
              <a:gd name="connsiteX0" fmla="*/ 61913 w 1548180"/>
              <a:gd name="connsiteY0" fmla="*/ 0 h 1022351"/>
              <a:gd name="connsiteX1" fmla="*/ 1548180 w 1548180"/>
              <a:gd name="connsiteY1" fmla="*/ 0 h 1022351"/>
              <a:gd name="connsiteX2" fmla="*/ 1548180 w 1548180"/>
              <a:gd name="connsiteY2" fmla="*/ 123825 h 1022351"/>
              <a:gd name="connsiteX3" fmla="*/ 123825 w 1548180"/>
              <a:gd name="connsiteY3" fmla="*/ 123825 h 1022351"/>
              <a:gd name="connsiteX4" fmla="*/ 123825 w 1548180"/>
              <a:gd name="connsiteY4" fmla="*/ 1022351 h 1022351"/>
              <a:gd name="connsiteX5" fmla="*/ 0 w 1548180"/>
              <a:gd name="connsiteY5" fmla="*/ 1022351 h 1022351"/>
              <a:gd name="connsiteX6" fmla="*/ 0 w 1548180"/>
              <a:gd name="connsiteY6" fmla="*/ 61913 h 1022351"/>
              <a:gd name="connsiteX7" fmla="*/ 61913 w 1548180"/>
              <a:gd name="connsiteY7" fmla="*/ 0 h 1022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48180" h="1022351">
                <a:moveTo>
                  <a:pt x="61913" y="0"/>
                </a:moveTo>
                <a:lnTo>
                  <a:pt x="1548180" y="0"/>
                </a:lnTo>
                <a:lnTo>
                  <a:pt x="1548180" y="123825"/>
                </a:lnTo>
                <a:lnTo>
                  <a:pt x="123825" y="123825"/>
                </a:lnTo>
                <a:lnTo>
                  <a:pt x="123825" y="1022351"/>
                </a:lnTo>
                <a:lnTo>
                  <a:pt x="0" y="1022351"/>
                </a:ln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0" name="Freeform: Shape 19">
            <a:extLst>
              <a:ext uri="{FF2B5EF4-FFF2-40B4-BE49-F238E27FC236}">
                <a16:creationId xmlns:a16="http://schemas.microsoft.com/office/drawing/2014/main" id="{D2929CB1-0E3C-4B2D-ADC5-0154FB33BA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697761" y="5717906"/>
            <a:ext cx="1771609" cy="1140095"/>
          </a:xfrm>
          <a:custGeom>
            <a:avLst/>
            <a:gdLst>
              <a:gd name="connsiteX0" fmla="*/ 1561721 w 1771609"/>
              <a:gd name="connsiteY0" fmla="*/ 763041 h 1140095"/>
              <a:gd name="connsiteX1" fmla="*/ 1623024 w 1771609"/>
              <a:gd name="connsiteY1" fmla="*/ 792810 h 1140095"/>
              <a:gd name="connsiteX2" fmla="*/ 1711735 w 1771609"/>
              <a:gd name="connsiteY2" fmla="*/ 970132 h 1140095"/>
              <a:gd name="connsiteX3" fmla="*/ 1771609 w 1771609"/>
              <a:gd name="connsiteY3" fmla="*/ 1140095 h 1140095"/>
              <a:gd name="connsiteX4" fmla="*/ 1637225 w 1771609"/>
              <a:gd name="connsiteY4" fmla="*/ 1140095 h 1140095"/>
              <a:gd name="connsiteX5" fmla="*/ 1594820 w 1771609"/>
              <a:gd name="connsiteY5" fmla="*/ 1019711 h 1140095"/>
              <a:gd name="connsiteX6" fmla="*/ 1513200 w 1771609"/>
              <a:gd name="connsiteY6" fmla="*/ 856627 h 1140095"/>
              <a:gd name="connsiteX7" fmla="*/ 1538499 w 1771609"/>
              <a:gd name="connsiteY7" fmla="*/ 770415 h 1140095"/>
              <a:gd name="connsiteX8" fmla="*/ 1561721 w 1771609"/>
              <a:gd name="connsiteY8" fmla="*/ 763041 h 1140095"/>
              <a:gd name="connsiteX9" fmla="*/ 933455 w 1771609"/>
              <a:gd name="connsiteY9" fmla="*/ 161309 h 1140095"/>
              <a:gd name="connsiteX10" fmla="*/ 957797 w 1771609"/>
              <a:gd name="connsiteY10" fmla="*/ 167970 h 1140095"/>
              <a:gd name="connsiteX11" fmla="*/ 1286982 w 1771609"/>
              <a:gd name="connsiteY11" fmla="*/ 387616 h 1140095"/>
              <a:gd name="connsiteX12" fmla="*/ 1293725 w 1771609"/>
              <a:gd name="connsiteY12" fmla="*/ 477075 h 1140095"/>
              <a:gd name="connsiteX13" fmla="*/ 1245453 w 1771609"/>
              <a:gd name="connsiteY13" fmla="*/ 499154 h 1140095"/>
              <a:gd name="connsiteX14" fmla="*/ 1245167 w 1771609"/>
              <a:gd name="connsiteY14" fmla="*/ 499154 h 1140095"/>
              <a:gd name="connsiteX15" fmla="*/ 1203638 w 1771609"/>
              <a:gd name="connsiteY15" fmla="*/ 484104 h 1140095"/>
              <a:gd name="connsiteX16" fmla="*/ 900647 w 1771609"/>
              <a:gd name="connsiteY16" fmla="*/ 281508 h 1140095"/>
              <a:gd name="connsiteX17" fmla="*/ 872454 w 1771609"/>
              <a:gd name="connsiteY17" fmla="*/ 196164 h 1140095"/>
              <a:gd name="connsiteX18" fmla="*/ 933455 w 1771609"/>
              <a:gd name="connsiteY18" fmla="*/ 161309 h 1140095"/>
              <a:gd name="connsiteX19" fmla="*/ 256260 w 1771609"/>
              <a:gd name="connsiteY19" fmla="*/ 29 h 1140095"/>
              <a:gd name="connsiteX20" fmla="*/ 454020 w 1771609"/>
              <a:gd name="connsiteY20" fmla="*/ 13474 h 1140095"/>
              <a:gd name="connsiteX21" fmla="*/ 509236 w 1771609"/>
              <a:gd name="connsiteY21" fmla="*/ 84182 h 1140095"/>
              <a:gd name="connsiteX22" fmla="*/ 445829 w 1771609"/>
              <a:gd name="connsiteY22" fmla="*/ 139871 h 1140095"/>
              <a:gd name="connsiteX23" fmla="*/ 437447 w 1771609"/>
              <a:gd name="connsiteY23" fmla="*/ 139395 h 1140095"/>
              <a:gd name="connsiteX24" fmla="*/ 73211 w 1771609"/>
              <a:gd name="connsiteY24" fmla="*/ 137204 h 1140095"/>
              <a:gd name="connsiteX25" fmla="*/ 749 w 1771609"/>
              <a:gd name="connsiteY25" fmla="*/ 84082 h 1140095"/>
              <a:gd name="connsiteX26" fmla="*/ 53871 w 1771609"/>
              <a:gd name="connsiteY26" fmla="*/ 11621 h 1140095"/>
              <a:gd name="connsiteX27" fmla="*/ 58352 w 1771609"/>
              <a:gd name="connsiteY27" fmla="*/ 11093 h 1140095"/>
              <a:gd name="connsiteX28" fmla="*/ 256260 w 1771609"/>
              <a:gd name="connsiteY28" fmla="*/ 29 h 1140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771609" h="1140095">
                <a:moveTo>
                  <a:pt x="1561721" y="763041"/>
                </a:moveTo>
                <a:cubicBezTo>
                  <a:pt x="1585506" y="760324"/>
                  <a:pt x="1609722" y="771249"/>
                  <a:pt x="1623024" y="792810"/>
                </a:cubicBezTo>
                <a:cubicBezTo>
                  <a:pt x="1656300" y="850065"/>
                  <a:pt x="1685920" y="909291"/>
                  <a:pt x="1711735" y="970132"/>
                </a:cubicBezTo>
                <a:lnTo>
                  <a:pt x="1771609" y="1140095"/>
                </a:lnTo>
                <a:lnTo>
                  <a:pt x="1637225" y="1140095"/>
                </a:lnTo>
                <a:lnTo>
                  <a:pt x="1594820" y="1019711"/>
                </a:lnTo>
                <a:cubicBezTo>
                  <a:pt x="1571072" y="963753"/>
                  <a:pt x="1543818" y="909282"/>
                  <a:pt x="1513200" y="856627"/>
                </a:cubicBezTo>
                <a:cubicBezTo>
                  <a:pt x="1496379" y="825834"/>
                  <a:pt x="1507704" y="787236"/>
                  <a:pt x="1538499" y="770415"/>
                </a:cubicBezTo>
                <a:cubicBezTo>
                  <a:pt x="1545912" y="766367"/>
                  <a:pt x="1553792" y="763946"/>
                  <a:pt x="1561721" y="763041"/>
                </a:cubicBezTo>
                <a:close/>
                <a:moveTo>
                  <a:pt x="933455" y="161309"/>
                </a:moveTo>
                <a:cubicBezTo>
                  <a:pt x="941693" y="161855"/>
                  <a:pt x="949959" y="164025"/>
                  <a:pt x="957797" y="167970"/>
                </a:cubicBez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4290" y="172650"/>
                  <a:pt x="908742" y="159670"/>
                  <a:pt x="933455" y="161309"/>
                </a:cubicBezTo>
                <a:close/>
                <a:moveTo>
                  <a:pt x="256260" y="29"/>
                </a:moveTo>
                <a:cubicBezTo>
                  <a:pt x="322331" y="427"/>
                  <a:pt x="388378" y="4909"/>
                  <a:pt x="454020" y="13474"/>
                </a:cubicBezTo>
                <a:cubicBezTo>
                  <a:pt x="488793" y="17752"/>
                  <a:pt x="513514" y="49409"/>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24093" y="3319"/>
                  <a:pt x="190189" y="-369"/>
                  <a:pt x="256260" y="29"/>
                </a:cubicBezTo>
                <a:close/>
              </a:path>
            </a:pathLst>
          </a:custGeom>
          <a:solidFill>
            <a:schemeClr val="accent4"/>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5" name="Slika 4">
            <a:extLst>
              <a:ext uri="{FF2B5EF4-FFF2-40B4-BE49-F238E27FC236}">
                <a16:creationId xmlns:a16="http://schemas.microsoft.com/office/drawing/2014/main" id="{EB264BED-6655-4F91-8203-0A114A682148}"/>
              </a:ext>
            </a:extLst>
          </p:cNvPr>
          <p:cNvPicPr>
            <a:picLocks noChangeAspect="1"/>
          </p:cNvPicPr>
          <p:nvPr/>
        </p:nvPicPr>
        <p:blipFill rotWithShape="1">
          <a:blip r:embed="rId2">
            <a:extLst>
              <a:ext uri="{28A0092B-C50C-407E-A947-70E740481C1C}">
                <a14:useLocalDpi xmlns:a14="http://schemas.microsoft.com/office/drawing/2010/main" val="0"/>
              </a:ext>
            </a:extLst>
          </a:blip>
          <a:srcRect l="10371" r="18130" b="1"/>
          <a:stretch/>
        </p:blipFill>
        <p:spPr>
          <a:xfrm>
            <a:off x="631840" y="598720"/>
            <a:ext cx="5178249" cy="5178249"/>
          </a:xfrm>
          <a:custGeom>
            <a:avLst/>
            <a:gdLst/>
            <a:ahLst/>
            <a:cxnLst/>
            <a:rect l="l" t="t" r="r" b="b"/>
            <a:pathLst>
              <a:path w="3741748" h="3741748">
                <a:moveTo>
                  <a:pt x="1870874" y="0"/>
                </a:moveTo>
                <a:cubicBezTo>
                  <a:pt x="2904129" y="0"/>
                  <a:pt x="3741748" y="837619"/>
                  <a:pt x="3741748" y="1870874"/>
                </a:cubicBezTo>
                <a:cubicBezTo>
                  <a:pt x="3741748" y="2904129"/>
                  <a:pt x="2904129" y="3741748"/>
                  <a:pt x="1870874" y="3741748"/>
                </a:cubicBezTo>
                <a:cubicBezTo>
                  <a:pt x="837619" y="3741748"/>
                  <a:pt x="0" y="2904129"/>
                  <a:pt x="0" y="1870874"/>
                </a:cubicBezTo>
                <a:cubicBezTo>
                  <a:pt x="0" y="837619"/>
                  <a:pt x="837619" y="0"/>
                  <a:pt x="1870874" y="0"/>
                </a:cubicBezTo>
                <a:close/>
              </a:path>
            </a:pathLst>
          </a:custGeom>
        </p:spPr>
      </p:pic>
      <p:sp>
        <p:nvSpPr>
          <p:cNvPr id="22" name="Freeform: Shape 21">
            <a:extLst>
              <a:ext uri="{FF2B5EF4-FFF2-40B4-BE49-F238E27FC236}">
                <a16:creationId xmlns:a16="http://schemas.microsoft.com/office/drawing/2014/main" id="{5F2F0C84-BE8C-4DC2-A6D3-30349A801D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520513" y="6258756"/>
            <a:ext cx="1565940" cy="599245"/>
          </a:xfrm>
          <a:custGeom>
            <a:avLst/>
            <a:gdLst>
              <a:gd name="connsiteX0" fmla="*/ 782970 w 1565940"/>
              <a:gd name="connsiteY0" fmla="*/ 0 h 599245"/>
              <a:gd name="connsiteX1" fmla="*/ 1528042 w 1565940"/>
              <a:gd name="connsiteY1" fmla="*/ 480469 h 599245"/>
              <a:gd name="connsiteX2" fmla="*/ 1565940 w 1565940"/>
              <a:gd name="connsiteY2" fmla="*/ 599245 h 599245"/>
              <a:gd name="connsiteX3" fmla="*/ 0 w 1565940"/>
              <a:gd name="connsiteY3" fmla="*/ 599245 h 599245"/>
              <a:gd name="connsiteX4" fmla="*/ 37898 w 1565940"/>
              <a:gd name="connsiteY4" fmla="*/ 480469 h 599245"/>
              <a:gd name="connsiteX5" fmla="*/ 782970 w 1565940"/>
              <a:gd name="connsiteY5" fmla="*/ 0 h 599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65940" h="599245">
                <a:moveTo>
                  <a:pt x="782970" y="0"/>
                </a:moveTo>
                <a:cubicBezTo>
                  <a:pt x="1117910" y="0"/>
                  <a:pt x="1405287" y="198118"/>
                  <a:pt x="1528042" y="480469"/>
                </a:cubicBezTo>
                <a:lnTo>
                  <a:pt x="1565940" y="599245"/>
                </a:lnTo>
                <a:lnTo>
                  <a:pt x="0" y="599245"/>
                </a:lnTo>
                <a:lnTo>
                  <a:pt x="37898" y="480469"/>
                </a:lnTo>
                <a:cubicBezTo>
                  <a:pt x="160653" y="198118"/>
                  <a:pt x="448030" y="0"/>
                  <a:pt x="78297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943366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 name="Rectangle 11">
            <a:extLst>
              <a:ext uri="{FF2B5EF4-FFF2-40B4-BE49-F238E27FC236}">
                <a16:creationId xmlns:a16="http://schemas.microsoft.com/office/drawing/2014/main" id="{9F8A656C-0806-4677-A38B-DA5DF0F3C4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467"/>
            <a:ext cx="12191999" cy="686646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7" name="Slika 6">
            <a:extLst>
              <a:ext uri="{FF2B5EF4-FFF2-40B4-BE49-F238E27FC236}">
                <a16:creationId xmlns:a16="http://schemas.microsoft.com/office/drawing/2014/main" id="{F9919DBB-66AB-4F95-B54B-335042809620}"/>
              </a:ext>
            </a:extLst>
          </p:cNvPr>
          <p:cNvPicPr>
            <a:picLocks noChangeAspect="1"/>
          </p:cNvPicPr>
          <p:nvPr/>
        </p:nvPicPr>
        <p:blipFill rotWithShape="1">
          <a:blip r:embed="rId4">
            <a:alphaModFix/>
            <a:extLst>
              <a:ext uri="{28A0092B-C50C-407E-A947-70E740481C1C}">
                <a14:useLocalDpi xmlns:a14="http://schemas.microsoft.com/office/drawing/2010/main" val="0"/>
              </a:ext>
            </a:extLst>
          </a:blip>
          <a:srcRect t="20561" b="4439"/>
          <a:stretch/>
        </p:blipFill>
        <p:spPr>
          <a:xfrm rot="10800000">
            <a:off x="20" y="10"/>
            <a:ext cx="12191980" cy="6857990"/>
          </a:xfrm>
          <a:prstGeom prst="rect">
            <a:avLst/>
          </a:prstGeom>
        </p:spPr>
      </p:pic>
      <p:sp>
        <p:nvSpPr>
          <p:cNvPr id="23" name="Rectangle: Rounded Corners 13">
            <a:extLst>
              <a:ext uri="{FF2B5EF4-FFF2-40B4-BE49-F238E27FC236}">
                <a16:creationId xmlns:a16="http://schemas.microsoft.com/office/drawing/2014/main" id="{9BEF8C6D-8BB3-473A-9607-D7381CC5C0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88580" y="643467"/>
            <a:ext cx="3859952" cy="5215839"/>
          </a:xfrm>
          <a:prstGeom prst="roundRect">
            <a:avLst>
              <a:gd name="adj" fmla="val 2654"/>
            </a:avLst>
          </a:prstGeom>
          <a:solidFill>
            <a:schemeClr val="bg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Naslov 1">
            <a:extLst>
              <a:ext uri="{FF2B5EF4-FFF2-40B4-BE49-F238E27FC236}">
                <a16:creationId xmlns:a16="http://schemas.microsoft.com/office/drawing/2014/main" id="{292D76B2-FBF8-4F6F-AA7C-7C6EDFAEFD17}"/>
              </a:ext>
            </a:extLst>
          </p:cNvPr>
          <p:cNvSpPr>
            <a:spLocks noGrp="1"/>
          </p:cNvSpPr>
          <p:nvPr>
            <p:ph type="ctrTitle"/>
          </p:nvPr>
        </p:nvSpPr>
        <p:spPr>
          <a:xfrm>
            <a:off x="7879080" y="795509"/>
            <a:ext cx="3507023" cy="3011340"/>
          </a:xfrm>
        </p:spPr>
        <p:txBody>
          <a:bodyPr>
            <a:normAutofit/>
          </a:bodyPr>
          <a:lstStyle/>
          <a:p>
            <a:r>
              <a:rPr lang="hr-HR" sz="3100" dirty="0"/>
              <a:t>I za kraj napiši jedan opis životinje po svom izboru u radnoj bilježnici na stranici 79, zadatak 6. </a:t>
            </a:r>
          </a:p>
        </p:txBody>
      </p:sp>
      <p:sp>
        <p:nvSpPr>
          <p:cNvPr id="3" name="Podnaslov 2">
            <a:extLst>
              <a:ext uri="{FF2B5EF4-FFF2-40B4-BE49-F238E27FC236}">
                <a16:creationId xmlns:a16="http://schemas.microsoft.com/office/drawing/2014/main" id="{B8E68EB8-B20B-42E9-9641-4B4266F4660D}"/>
              </a:ext>
            </a:extLst>
          </p:cNvPr>
          <p:cNvSpPr>
            <a:spLocks noGrp="1"/>
          </p:cNvSpPr>
          <p:nvPr>
            <p:ph type="subTitle" idx="1"/>
          </p:nvPr>
        </p:nvSpPr>
        <p:spPr>
          <a:xfrm>
            <a:off x="7879080" y="3898924"/>
            <a:ext cx="3507023" cy="1777878"/>
          </a:xfrm>
        </p:spPr>
        <p:txBody>
          <a:bodyPr>
            <a:normAutofit fontScale="77500" lnSpcReduction="20000"/>
          </a:bodyPr>
          <a:lstStyle/>
          <a:p>
            <a:pPr algn="l"/>
            <a:r>
              <a:rPr lang="hr-HR" dirty="0"/>
              <a:t>Ove tu riječi ispod zadatka koristi pri opisu životinje. Za 1. rečenicu izaberi jednu riječ iz prvog stupca, za 2. rečenicu iz drugog stupca… Imate prijevod nekih riječi koje možda ne razumijete u zvučnom zapisu.</a:t>
            </a:r>
          </a:p>
        </p:txBody>
      </p:sp>
      <p:sp>
        <p:nvSpPr>
          <p:cNvPr id="24" name="Arc 15">
            <a:extLst>
              <a:ext uri="{FF2B5EF4-FFF2-40B4-BE49-F238E27FC236}">
                <a16:creationId xmlns:a16="http://schemas.microsoft.com/office/drawing/2014/main" id="{DCFDFFB9-D302-4A05-A770-D332322547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90584" y="830591"/>
            <a:ext cx="2987899" cy="2987899"/>
          </a:xfrm>
          <a:prstGeom prst="arc">
            <a:avLst>
              <a:gd name="adj1" fmla="val 16200000"/>
              <a:gd name="adj2" fmla="val 114657"/>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pic>
        <p:nvPicPr>
          <p:cNvPr id="8" name="Snimljeni zvuk">
            <a:hlinkClick r:id="" action="ppaction://media"/>
            <a:extLst>
              <a:ext uri="{FF2B5EF4-FFF2-40B4-BE49-F238E27FC236}">
                <a16:creationId xmlns:a16="http://schemas.microsoft.com/office/drawing/2014/main" id="{687D40AB-C7AE-4761-8AB0-2F1A7093AEE4}"/>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953741" y="4275339"/>
            <a:ext cx="1269738" cy="1269738"/>
          </a:xfrm>
          <a:prstGeom prst="rect">
            <a:avLst/>
          </a:prstGeom>
        </p:spPr>
      </p:pic>
    </p:spTree>
    <p:extLst>
      <p:ext uri="{BB962C8B-B14F-4D97-AF65-F5344CB8AC3E}">
        <p14:creationId xmlns:p14="http://schemas.microsoft.com/office/powerpoint/2010/main" val="23633627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90962"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8"/>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16EB6D37-69E3-424B-93EB-61C4FD9984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Naslov 1">
            <a:extLst>
              <a:ext uri="{FF2B5EF4-FFF2-40B4-BE49-F238E27FC236}">
                <a16:creationId xmlns:a16="http://schemas.microsoft.com/office/drawing/2014/main" id="{D790931A-78C2-47A8-9DC4-15A6FFFBC8FC}"/>
              </a:ext>
            </a:extLst>
          </p:cNvPr>
          <p:cNvSpPr>
            <a:spLocks noGrp="1"/>
          </p:cNvSpPr>
          <p:nvPr>
            <p:ph type="ctrTitle"/>
          </p:nvPr>
        </p:nvSpPr>
        <p:spPr>
          <a:xfrm>
            <a:off x="643466" y="753626"/>
            <a:ext cx="5334930" cy="3004145"/>
          </a:xfrm>
        </p:spPr>
        <p:txBody>
          <a:bodyPr>
            <a:normAutofit/>
          </a:bodyPr>
          <a:lstStyle/>
          <a:p>
            <a:r>
              <a:rPr lang="hr-HR" sz="2400"/>
              <a:t>Zapiši još u bilježnicu (SVI) i nacrtaj:</a:t>
            </a:r>
            <a:br>
              <a:rPr lang="hr-HR" sz="2400"/>
            </a:br>
            <a:br>
              <a:rPr lang="hr-HR" sz="2400"/>
            </a:br>
            <a:r>
              <a:rPr lang="hr-HR" sz="2400" err="1"/>
              <a:t>grass</a:t>
            </a:r>
            <a:r>
              <a:rPr lang="hr-HR" sz="2400"/>
              <a:t> – trava</a:t>
            </a:r>
            <a:br>
              <a:rPr lang="hr-HR" sz="2400"/>
            </a:br>
            <a:r>
              <a:rPr lang="hr-HR" sz="2400" err="1"/>
              <a:t>corn</a:t>
            </a:r>
            <a:r>
              <a:rPr lang="hr-HR" sz="2400"/>
              <a:t> – kukuruz</a:t>
            </a:r>
            <a:br>
              <a:rPr lang="hr-HR" sz="2400"/>
            </a:br>
            <a:r>
              <a:rPr lang="hr-HR" sz="2400"/>
              <a:t>a </a:t>
            </a:r>
            <a:r>
              <a:rPr lang="hr-HR" sz="2400" err="1"/>
              <a:t>tail</a:t>
            </a:r>
            <a:r>
              <a:rPr lang="hr-HR" sz="2400"/>
              <a:t> – rep</a:t>
            </a:r>
            <a:br>
              <a:rPr lang="hr-HR" sz="2400"/>
            </a:br>
            <a:r>
              <a:rPr lang="hr-HR" sz="2400" err="1"/>
              <a:t>wings</a:t>
            </a:r>
            <a:r>
              <a:rPr lang="hr-HR" sz="2400"/>
              <a:t> – krila</a:t>
            </a:r>
            <a:br>
              <a:rPr lang="hr-HR" sz="2400"/>
            </a:br>
            <a:endParaRPr lang="hr-HR" sz="2400"/>
          </a:p>
        </p:txBody>
      </p:sp>
      <p:sp>
        <p:nvSpPr>
          <p:cNvPr id="3" name="Podnaslov 2">
            <a:extLst>
              <a:ext uri="{FF2B5EF4-FFF2-40B4-BE49-F238E27FC236}">
                <a16:creationId xmlns:a16="http://schemas.microsoft.com/office/drawing/2014/main" id="{B4F75427-DB56-4247-802F-37D39B61C986}"/>
              </a:ext>
            </a:extLst>
          </p:cNvPr>
          <p:cNvSpPr>
            <a:spLocks noGrp="1"/>
          </p:cNvSpPr>
          <p:nvPr>
            <p:ph type="subTitle" idx="1"/>
          </p:nvPr>
        </p:nvSpPr>
        <p:spPr>
          <a:xfrm>
            <a:off x="643465" y="3849845"/>
            <a:ext cx="5334931" cy="2189214"/>
          </a:xfrm>
        </p:spPr>
        <p:txBody>
          <a:bodyPr>
            <a:normAutofit/>
          </a:bodyPr>
          <a:lstStyle/>
          <a:p>
            <a:pPr algn="l"/>
            <a:r>
              <a:rPr lang="hr-HR" dirty="0"/>
              <a:t>Pošalji sliku bilježnice i radne bilježnice tijekom dana!</a:t>
            </a:r>
          </a:p>
          <a:p>
            <a:pPr algn="l"/>
            <a:r>
              <a:rPr lang="hr-HR" dirty="0" err="1"/>
              <a:t>Have</a:t>
            </a:r>
            <a:r>
              <a:rPr lang="hr-HR" dirty="0"/>
              <a:t> a </a:t>
            </a:r>
            <a:r>
              <a:rPr lang="hr-HR" dirty="0" err="1"/>
              <a:t>very</a:t>
            </a:r>
            <a:r>
              <a:rPr lang="hr-HR" dirty="0"/>
              <a:t> </a:t>
            </a:r>
            <a:r>
              <a:rPr lang="hr-HR" dirty="0" err="1"/>
              <a:t>nice</a:t>
            </a:r>
            <a:r>
              <a:rPr lang="hr-HR" dirty="0"/>
              <a:t> weekend!</a:t>
            </a:r>
          </a:p>
          <a:p>
            <a:pPr algn="l"/>
            <a:endParaRPr lang="hr-HR" dirty="0"/>
          </a:p>
          <a:p>
            <a:r>
              <a:rPr lang="hr-HR" b="1" dirty="0">
                <a:solidFill>
                  <a:srgbClr val="00B050"/>
                </a:solidFill>
              </a:rPr>
              <a:t>GOODBYE!</a:t>
            </a:r>
          </a:p>
        </p:txBody>
      </p:sp>
      <p:sp>
        <p:nvSpPr>
          <p:cNvPr id="20" name="Oval 19">
            <a:extLst>
              <a:ext uri="{FF2B5EF4-FFF2-40B4-BE49-F238E27FC236}">
                <a16:creationId xmlns:a16="http://schemas.microsoft.com/office/drawing/2014/main" id="{F40B4318-26B9-4B96-B3E6-DDF8F36385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24233" y="1222264"/>
            <a:ext cx="385605" cy="385605"/>
          </a:xfrm>
          <a:prstGeom prst="ellipse">
            <a:avLst/>
          </a:prstGeom>
          <a:noFill/>
          <a:ln w="1270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2" name="Freeform: Shape 21">
            <a:extLst>
              <a:ext uri="{FF2B5EF4-FFF2-40B4-BE49-F238E27FC236}">
                <a16:creationId xmlns:a16="http://schemas.microsoft.com/office/drawing/2014/main" id="{76D48EF1-349C-4140-B765-19FF489DAF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25743" y="-4098"/>
            <a:ext cx="2315251" cy="1550992"/>
          </a:xfrm>
          <a:custGeom>
            <a:avLst/>
            <a:gdLst>
              <a:gd name="connsiteX0" fmla="*/ 0 w 2315251"/>
              <a:gd name="connsiteY0" fmla="*/ 0 h 1550992"/>
              <a:gd name="connsiteX1" fmla="*/ 138700 w 2315251"/>
              <a:gd name="connsiteY1" fmla="*/ 0 h 1550992"/>
              <a:gd name="connsiteX2" fmla="*/ 138700 w 2315251"/>
              <a:gd name="connsiteY2" fmla="*/ 1361400 h 1550992"/>
              <a:gd name="connsiteX3" fmla="*/ 2107387 w 2315251"/>
              <a:gd name="connsiteY3" fmla="*/ 222673 h 1550992"/>
              <a:gd name="connsiteX4" fmla="*/ 1722420 w 2315251"/>
              <a:gd name="connsiteY4" fmla="*/ 0 h 1550992"/>
              <a:gd name="connsiteX5" fmla="*/ 1999436 w 2315251"/>
              <a:gd name="connsiteY5" fmla="*/ 0 h 1550992"/>
              <a:gd name="connsiteX6" fmla="*/ 2280549 w 2315251"/>
              <a:gd name="connsiteY6" fmla="*/ 162605 h 1550992"/>
              <a:gd name="connsiteX7" fmla="*/ 2305953 w 2315251"/>
              <a:gd name="connsiteY7" fmla="*/ 257336 h 1550992"/>
              <a:gd name="connsiteX8" fmla="*/ 2280549 w 2315251"/>
              <a:gd name="connsiteY8" fmla="*/ 282740 h 1550992"/>
              <a:gd name="connsiteX9" fmla="*/ 104026 w 2315251"/>
              <a:gd name="connsiteY9" fmla="*/ 1541710 h 1550992"/>
              <a:gd name="connsiteX10" fmla="*/ 69351 w 2315251"/>
              <a:gd name="connsiteY10" fmla="*/ 1550992 h 1550992"/>
              <a:gd name="connsiteX11" fmla="*/ 0 w 2315251"/>
              <a:gd name="connsiteY11" fmla="*/ 1481643 h 15509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315251" h="1550992">
                <a:moveTo>
                  <a:pt x="0" y="0"/>
                </a:moveTo>
                <a:lnTo>
                  <a:pt x="138700" y="0"/>
                </a:lnTo>
                <a:lnTo>
                  <a:pt x="138700" y="1361400"/>
                </a:lnTo>
                <a:lnTo>
                  <a:pt x="2107387" y="222673"/>
                </a:lnTo>
                <a:lnTo>
                  <a:pt x="1722420" y="0"/>
                </a:lnTo>
                <a:lnTo>
                  <a:pt x="1999436" y="0"/>
                </a:lnTo>
                <a:lnTo>
                  <a:pt x="2280549" y="162605"/>
                </a:lnTo>
                <a:cubicBezTo>
                  <a:pt x="2313720" y="181745"/>
                  <a:pt x="2325104" y="224155"/>
                  <a:pt x="2305953" y="257336"/>
                </a:cubicBezTo>
                <a:cubicBezTo>
                  <a:pt x="2299872" y="267889"/>
                  <a:pt x="2291101" y="276648"/>
                  <a:pt x="2280549" y="282740"/>
                </a:cubicBezTo>
                <a:lnTo>
                  <a:pt x="104026" y="1541710"/>
                </a:lnTo>
                <a:cubicBezTo>
                  <a:pt x="93484" y="1547802"/>
                  <a:pt x="81523" y="1551003"/>
                  <a:pt x="69351" y="1550992"/>
                </a:cubicBezTo>
                <a:cubicBezTo>
                  <a:pt x="31049" y="1550992"/>
                  <a:pt x="0" y="1519944"/>
                  <a:pt x="0" y="1481643"/>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7" name="Slika 6" descr="Slika na kojoj se prikazuje kukuruz, hrana, stol, sjedenje&#10;&#10;Opis je automatski generiran">
            <a:extLst>
              <a:ext uri="{FF2B5EF4-FFF2-40B4-BE49-F238E27FC236}">
                <a16:creationId xmlns:a16="http://schemas.microsoft.com/office/drawing/2014/main" id="{063840DF-34C7-4637-8553-64F72E2B275A}"/>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r="-4" b="4465"/>
          <a:stretch/>
        </p:blipFill>
        <p:spPr>
          <a:xfrm>
            <a:off x="9067622" y="-4092"/>
            <a:ext cx="2379301" cy="1704729"/>
          </a:xfrm>
          <a:custGeom>
            <a:avLst/>
            <a:gdLst/>
            <a:ahLst/>
            <a:cxnLst/>
            <a:rect l="l" t="t" r="r" b="b"/>
            <a:pathLst>
              <a:path w="2379301" h="1704729">
                <a:moveTo>
                  <a:pt x="118544" y="0"/>
                </a:moveTo>
                <a:lnTo>
                  <a:pt x="2260757" y="0"/>
                </a:lnTo>
                <a:lnTo>
                  <a:pt x="2285812" y="52013"/>
                </a:lnTo>
                <a:cubicBezTo>
                  <a:pt x="2346012" y="194340"/>
                  <a:pt x="2379301" y="350822"/>
                  <a:pt x="2379301" y="515079"/>
                </a:cubicBezTo>
                <a:cubicBezTo>
                  <a:pt x="2379301" y="1172105"/>
                  <a:pt x="1846677" y="1704729"/>
                  <a:pt x="1189650" y="1704729"/>
                </a:cubicBezTo>
                <a:cubicBezTo>
                  <a:pt x="532624" y="1704729"/>
                  <a:pt x="0" y="1172105"/>
                  <a:pt x="0" y="515079"/>
                </a:cubicBezTo>
                <a:cubicBezTo>
                  <a:pt x="0" y="350822"/>
                  <a:pt x="33289" y="194340"/>
                  <a:pt x="93489" y="52013"/>
                </a:cubicBezTo>
                <a:close/>
              </a:path>
            </a:pathLst>
          </a:custGeom>
        </p:spPr>
      </p:pic>
      <p:sp>
        <p:nvSpPr>
          <p:cNvPr id="24" name="Freeform: Shape 23">
            <a:extLst>
              <a:ext uri="{FF2B5EF4-FFF2-40B4-BE49-F238E27FC236}">
                <a16:creationId xmlns:a16="http://schemas.microsoft.com/office/drawing/2014/main" id="{78B82595-AC23-47EA-910A-79B1A1779A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1654677" y="783838"/>
            <a:ext cx="756196" cy="31844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3" name="Slika 12" descr="Slika na kojoj se prikazuje trava, na otvorenom, životinja, sisavac&#10;&#10;Opis je automatski generiran">
            <a:extLst>
              <a:ext uri="{FF2B5EF4-FFF2-40B4-BE49-F238E27FC236}">
                <a16:creationId xmlns:a16="http://schemas.microsoft.com/office/drawing/2014/main" id="{4F54C4FD-F82C-4A04-AFF9-61328BD509D7}"/>
              </a:ext>
            </a:extLst>
          </p:cNvPr>
          <p:cNvPicPr>
            <a:picLocks noChangeAspect="1"/>
          </p:cNvPicPr>
          <p:nvPr/>
        </p:nvPicPr>
        <p:blipFill rotWithShape="1">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rcRect t="10211" r="-5" b="9662"/>
          <a:stretch/>
        </p:blipFill>
        <p:spPr>
          <a:xfrm>
            <a:off x="9952384" y="1798531"/>
            <a:ext cx="2239616" cy="2708616"/>
          </a:xfrm>
          <a:custGeom>
            <a:avLst/>
            <a:gdLst/>
            <a:ahLst/>
            <a:cxnLst/>
            <a:rect l="l" t="t" r="r" b="b"/>
            <a:pathLst>
              <a:path w="2085425" h="2522136">
                <a:moveTo>
                  <a:pt x="1261068" y="0"/>
                </a:moveTo>
                <a:cubicBezTo>
                  <a:pt x="1565773" y="0"/>
                  <a:pt x="1845238" y="108068"/>
                  <a:pt x="2063225" y="287967"/>
                </a:cubicBezTo>
                <a:lnTo>
                  <a:pt x="2085425" y="308144"/>
                </a:lnTo>
                <a:lnTo>
                  <a:pt x="2085425" y="2213992"/>
                </a:lnTo>
                <a:lnTo>
                  <a:pt x="2063225" y="2234170"/>
                </a:lnTo>
                <a:cubicBezTo>
                  <a:pt x="1845238" y="2414068"/>
                  <a:pt x="1565773" y="2522136"/>
                  <a:pt x="1261068" y="2522136"/>
                </a:cubicBezTo>
                <a:cubicBezTo>
                  <a:pt x="564599" y="2522136"/>
                  <a:pt x="0" y="1957537"/>
                  <a:pt x="0" y="1261068"/>
                </a:cubicBezTo>
                <a:cubicBezTo>
                  <a:pt x="0" y="564599"/>
                  <a:pt x="564599" y="0"/>
                  <a:pt x="1261068" y="0"/>
                </a:cubicBezTo>
                <a:close/>
              </a:path>
            </a:pathLst>
          </a:custGeom>
        </p:spPr>
      </p:pic>
      <p:pic>
        <p:nvPicPr>
          <p:cNvPr id="5" name="Slika 4" descr="Slika na kojoj se prikazuje biljka, trava&#10;&#10;Opis je automatski generiran">
            <a:extLst>
              <a:ext uri="{FF2B5EF4-FFF2-40B4-BE49-F238E27FC236}">
                <a16:creationId xmlns:a16="http://schemas.microsoft.com/office/drawing/2014/main" id="{F550A1CA-26E9-430A-90EE-61F8DB2B0CEF}"/>
              </a:ext>
            </a:extLst>
          </p:cNvPr>
          <p:cNvPicPr>
            <a:picLocks noChangeAspect="1"/>
          </p:cNvPicPr>
          <p:nvPr/>
        </p:nvPicPr>
        <p:blipFill rotWithShape="1">
          <a:blip r:embed="rId6">
            <a:extLst>
              <a:ext uri="{28A0092B-C50C-407E-A947-70E740481C1C}">
                <a14:useLocalDpi xmlns:a14="http://schemas.microsoft.com/office/drawing/2010/main" val="0"/>
              </a:ext>
              <a:ext uri="{837473B0-CC2E-450A-ABE3-18F120FF3D39}">
                <a1611:picAttrSrcUrl xmlns:a1611="http://schemas.microsoft.com/office/drawing/2016/11/main" r:id="rId7"/>
              </a:ext>
            </a:extLst>
          </a:blip>
          <a:srcRect r="4362" b="3"/>
          <a:stretch/>
        </p:blipFill>
        <p:spPr>
          <a:xfrm>
            <a:off x="9170980" y="4749556"/>
            <a:ext cx="3021023" cy="2108444"/>
          </a:xfrm>
          <a:custGeom>
            <a:avLst/>
            <a:gdLst/>
            <a:ahLst/>
            <a:cxnLst/>
            <a:rect l="l" t="t" r="r" b="b"/>
            <a:pathLst>
              <a:path w="3021023" h="2108444">
                <a:moveTo>
                  <a:pt x="1601846" y="0"/>
                </a:moveTo>
                <a:cubicBezTo>
                  <a:pt x="2210059" y="0"/>
                  <a:pt x="2739102" y="338976"/>
                  <a:pt x="3010358" y="838312"/>
                </a:cubicBezTo>
                <a:lnTo>
                  <a:pt x="3021023" y="860451"/>
                </a:lnTo>
                <a:lnTo>
                  <a:pt x="3021023" y="2108444"/>
                </a:lnTo>
                <a:lnTo>
                  <a:pt x="83091" y="2108444"/>
                </a:lnTo>
                <a:lnTo>
                  <a:pt x="72017" y="2078187"/>
                </a:lnTo>
                <a:cubicBezTo>
                  <a:pt x="25213" y="1927711"/>
                  <a:pt x="0" y="1767724"/>
                  <a:pt x="0" y="1601847"/>
                </a:cubicBezTo>
                <a:cubicBezTo>
                  <a:pt x="0" y="717173"/>
                  <a:pt x="717172" y="0"/>
                  <a:pt x="1601846" y="0"/>
                </a:cubicBezTo>
                <a:close/>
              </a:path>
            </a:pathLst>
          </a:custGeom>
        </p:spPr>
      </p:pic>
      <p:pic>
        <p:nvPicPr>
          <p:cNvPr id="10" name="Slika 9">
            <a:extLst>
              <a:ext uri="{FF2B5EF4-FFF2-40B4-BE49-F238E27FC236}">
                <a16:creationId xmlns:a16="http://schemas.microsoft.com/office/drawing/2014/main" id="{525129DC-981A-4B68-8FF4-6372A9F917D2}"/>
              </a:ext>
            </a:extLst>
          </p:cNvPr>
          <p:cNvPicPr>
            <a:picLocks noChangeAspect="1"/>
          </p:cNvPicPr>
          <p:nvPr/>
        </p:nvPicPr>
        <p:blipFill rotWithShape="1">
          <a:blip r:embed="rId8">
            <a:extLst>
              <a:ext uri="{28A0092B-C50C-407E-A947-70E740481C1C}">
                <a14:useLocalDpi xmlns:a14="http://schemas.microsoft.com/office/drawing/2010/main" val="0"/>
              </a:ext>
              <a:ext uri="{837473B0-CC2E-450A-ABE3-18F120FF3D39}">
                <a1611:picAttrSrcUrl xmlns:a1611="http://schemas.microsoft.com/office/drawing/2016/11/main" r:id="rId9"/>
              </a:ext>
            </a:extLst>
          </a:blip>
          <a:srcRect t="2343" r="4" b="4660"/>
          <a:stretch/>
        </p:blipFill>
        <p:spPr>
          <a:xfrm>
            <a:off x="6250451" y="2027516"/>
            <a:ext cx="3468770" cy="3468770"/>
          </a:xfrm>
          <a:custGeom>
            <a:avLst/>
            <a:gdLst/>
            <a:ahLst/>
            <a:cxnLst/>
            <a:rect l="l" t="t" r="r" b="b"/>
            <a:pathLst>
              <a:path w="3741748" h="3741748">
                <a:moveTo>
                  <a:pt x="1870874" y="0"/>
                </a:moveTo>
                <a:cubicBezTo>
                  <a:pt x="2904129" y="0"/>
                  <a:pt x="3741748" y="837619"/>
                  <a:pt x="3741748" y="1870874"/>
                </a:cubicBezTo>
                <a:cubicBezTo>
                  <a:pt x="3741748" y="2904129"/>
                  <a:pt x="2904129" y="3741748"/>
                  <a:pt x="1870874" y="3741748"/>
                </a:cubicBezTo>
                <a:cubicBezTo>
                  <a:pt x="837619" y="3741748"/>
                  <a:pt x="0" y="2904129"/>
                  <a:pt x="0" y="1870874"/>
                </a:cubicBezTo>
                <a:cubicBezTo>
                  <a:pt x="0" y="837619"/>
                  <a:pt x="837619" y="0"/>
                  <a:pt x="1870874" y="0"/>
                </a:cubicBezTo>
                <a:close/>
              </a:path>
            </a:pathLst>
          </a:custGeom>
        </p:spPr>
      </p:pic>
      <p:sp>
        <p:nvSpPr>
          <p:cNvPr id="26" name="Freeform: Shape 25">
            <a:extLst>
              <a:ext uri="{FF2B5EF4-FFF2-40B4-BE49-F238E27FC236}">
                <a16:creationId xmlns:a16="http://schemas.microsoft.com/office/drawing/2014/main" id="{2BCF931A-1D75-4585-A4D7-819DFDD1EA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451946">
            <a:off x="6691190" y="5832133"/>
            <a:ext cx="1780023" cy="1237913"/>
          </a:xfrm>
          <a:custGeom>
            <a:avLst/>
            <a:gdLst>
              <a:gd name="connsiteX0" fmla="*/ 1585229 w 1780023"/>
              <a:gd name="connsiteY0" fmla="*/ 764759 h 1237913"/>
              <a:gd name="connsiteX1" fmla="*/ 1623024 w 1780023"/>
              <a:gd name="connsiteY1" fmla="*/ 792810 h 1237913"/>
              <a:gd name="connsiteX2" fmla="*/ 1777614 w 1780023"/>
              <a:gd name="connsiteY2" fmla="*/ 1157141 h 1237913"/>
              <a:gd name="connsiteX3" fmla="*/ 1733799 w 1780023"/>
              <a:gd name="connsiteY3" fmla="*/ 1235532 h 1237913"/>
              <a:gd name="connsiteX4" fmla="*/ 1716464 w 1780023"/>
              <a:gd name="connsiteY4" fmla="*/ 1237722 h 1237913"/>
              <a:gd name="connsiteX5" fmla="*/ 1716464 w 1780023"/>
              <a:gd name="connsiteY5" fmla="*/ 1237913 h 1237913"/>
              <a:gd name="connsiteX6" fmla="*/ 1655409 w 1780023"/>
              <a:gd name="connsiteY6" fmla="*/ 1191717 h 1237913"/>
              <a:gd name="connsiteX7" fmla="*/ 1513200 w 1780023"/>
              <a:gd name="connsiteY7" fmla="*/ 856627 h 1237913"/>
              <a:gd name="connsiteX8" fmla="*/ 1538499 w 1780023"/>
              <a:gd name="connsiteY8" fmla="*/ 770415 h 1237913"/>
              <a:gd name="connsiteX9" fmla="*/ 1585229 w 1780023"/>
              <a:gd name="connsiteY9" fmla="*/ 764759 h 1237913"/>
              <a:gd name="connsiteX10" fmla="*/ 477919 w 1780023"/>
              <a:gd name="connsiteY10" fmla="*/ 21437 h 1237913"/>
              <a:gd name="connsiteX11" fmla="*/ 509236 w 1780023"/>
              <a:gd name="connsiteY11" fmla="*/ 84182 h 1237913"/>
              <a:gd name="connsiteX12" fmla="*/ 445829 w 1780023"/>
              <a:gd name="connsiteY12" fmla="*/ 139871 h 1237913"/>
              <a:gd name="connsiteX13" fmla="*/ 437447 w 1780023"/>
              <a:gd name="connsiteY13" fmla="*/ 139395 h 1237913"/>
              <a:gd name="connsiteX14" fmla="*/ 73211 w 1780023"/>
              <a:gd name="connsiteY14" fmla="*/ 137204 h 1237913"/>
              <a:gd name="connsiteX15" fmla="*/ 749 w 1780023"/>
              <a:gd name="connsiteY15" fmla="*/ 84082 h 1237913"/>
              <a:gd name="connsiteX16" fmla="*/ 53871 w 1780023"/>
              <a:gd name="connsiteY16" fmla="*/ 11621 h 1237913"/>
              <a:gd name="connsiteX17" fmla="*/ 58352 w 1780023"/>
              <a:gd name="connsiteY17" fmla="*/ 11093 h 1237913"/>
              <a:gd name="connsiteX18" fmla="*/ 454020 w 1780023"/>
              <a:gd name="connsiteY18" fmla="*/ 13474 h 1237913"/>
              <a:gd name="connsiteX19" fmla="*/ 477919 w 1780023"/>
              <a:gd name="connsiteY19" fmla="*/ 21437 h 1237913"/>
              <a:gd name="connsiteX20" fmla="*/ 957797 w 1780023"/>
              <a:gd name="connsiteY20" fmla="*/ 167970 h 1237913"/>
              <a:gd name="connsiteX21" fmla="*/ 1286982 w 1780023"/>
              <a:gd name="connsiteY21" fmla="*/ 387616 h 1237913"/>
              <a:gd name="connsiteX22" fmla="*/ 1293725 w 1780023"/>
              <a:gd name="connsiteY22" fmla="*/ 477075 h 1237913"/>
              <a:gd name="connsiteX23" fmla="*/ 1245453 w 1780023"/>
              <a:gd name="connsiteY23" fmla="*/ 499154 h 1237913"/>
              <a:gd name="connsiteX24" fmla="*/ 1245167 w 1780023"/>
              <a:gd name="connsiteY24" fmla="*/ 499154 h 1237913"/>
              <a:gd name="connsiteX25" fmla="*/ 1203638 w 1780023"/>
              <a:gd name="connsiteY25" fmla="*/ 484104 h 1237913"/>
              <a:gd name="connsiteX26" fmla="*/ 900647 w 1780023"/>
              <a:gd name="connsiteY26" fmla="*/ 281508 h 1237913"/>
              <a:gd name="connsiteX27" fmla="*/ 872454 w 1780023"/>
              <a:gd name="connsiteY27" fmla="*/ 196164 h 1237913"/>
              <a:gd name="connsiteX28" fmla="*/ 957797 w 1780023"/>
              <a:gd name="connsiteY28" fmla="*/ 167970 h 1237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780023" h="1237913">
                <a:moveTo>
                  <a:pt x="1585229" y="764759"/>
                </a:moveTo>
                <a:cubicBezTo>
                  <a:pt x="1600438" y="768789"/>
                  <a:pt x="1614156" y="778436"/>
                  <a:pt x="1623024" y="792810"/>
                </a:cubicBezTo>
                <a:cubicBezTo>
                  <a:pt x="1689575" y="907319"/>
                  <a:pt x="1741505" y="1029715"/>
                  <a:pt x="1777614" y="1157141"/>
                </a:cubicBezTo>
                <a:cubicBezTo>
                  <a:pt x="1787149" y="1190888"/>
                  <a:pt x="1767537" y="1225969"/>
                  <a:pt x="1733799" y="1235532"/>
                </a:cubicBezTo>
                <a:cubicBezTo>
                  <a:pt x="1728151" y="1237046"/>
                  <a:pt x="1722312" y="1237780"/>
                  <a:pt x="1716464" y="1237722"/>
                </a:cubicBezTo>
                <a:lnTo>
                  <a:pt x="1716464" y="1237913"/>
                </a:lnTo>
                <a:cubicBezTo>
                  <a:pt x="1688070" y="1237913"/>
                  <a:pt x="1663124" y="1219044"/>
                  <a:pt x="1655409" y="1191717"/>
                </a:cubicBezTo>
                <a:cubicBezTo>
                  <a:pt x="1622214" y="1074512"/>
                  <a:pt x="1574437" y="961936"/>
                  <a:pt x="1513200" y="856627"/>
                </a:cubicBezTo>
                <a:cubicBezTo>
                  <a:pt x="1496379" y="825834"/>
                  <a:pt x="1507704" y="787236"/>
                  <a:pt x="1538499" y="770415"/>
                </a:cubicBezTo>
                <a:cubicBezTo>
                  <a:pt x="1553325" y="762319"/>
                  <a:pt x="1570022" y="760730"/>
                  <a:pt x="1585229" y="764759"/>
                </a:cubicBezTo>
                <a:close/>
                <a:moveTo>
                  <a:pt x="477919" y="21437"/>
                </a:moveTo>
                <a:cubicBezTo>
                  <a:pt x="499341" y="33775"/>
                  <a:pt x="512445" y="58102"/>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89834" y="-4456"/>
                  <a:pt x="322735" y="-3656"/>
                  <a:pt x="454020" y="13474"/>
                </a:cubicBezTo>
                <a:cubicBezTo>
                  <a:pt x="462713" y="14543"/>
                  <a:pt x="470778" y="17324"/>
                  <a:pt x="477919" y="21437"/>
                </a:cubicBezTo>
                <a:close/>
                <a:moveTo>
                  <a:pt x="957797" y="167970"/>
                </a:move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8235" y="164811"/>
                  <a:pt x="926445" y="152188"/>
                  <a:pt x="957797" y="167970"/>
                </a:cubicBezTo>
                <a:close/>
              </a:path>
            </a:pathLst>
          </a:custGeom>
          <a:solidFill>
            <a:schemeClr val="accent4"/>
          </a:solidFill>
          <a:ln w="9525" cap="flat">
            <a:noFill/>
            <a:prstDash val="solid"/>
            <a:miter/>
          </a:ln>
        </p:spPr>
        <p:txBody>
          <a:bodyPr wrap="square"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8" name="Freeform: Shape 27">
            <a:extLst>
              <a:ext uri="{FF2B5EF4-FFF2-40B4-BE49-F238E27FC236}">
                <a16:creationId xmlns:a16="http://schemas.microsoft.com/office/drawing/2014/main" id="{2F2148DF-AE78-42FE-841D-33F313F7D6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532910" y="6538912"/>
            <a:ext cx="1484156" cy="319088"/>
          </a:xfrm>
          <a:custGeom>
            <a:avLst/>
            <a:gdLst>
              <a:gd name="connsiteX0" fmla="*/ 742077 w 1484156"/>
              <a:gd name="connsiteY0" fmla="*/ 0 h 319088"/>
              <a:gd name="connsiteX1" fmla="*/ 1384409 w 1484156"/>
              <a:gd name="connsiteY1" fmla="*/ 224336 h 319088"/>
              <a:gd name="connsiteX2" fmla="*/ 1484156 w 1484156"/>
              <a:gd name="connsiteY2" fmla="*/ 319088 h 319088"/>
              <a:gd name="connsiteX3" fmla="*/ 0 w 1484156"/>
              <a:gd name="connsiteY3" fmla="*/ 319088 h 319088"/>
              <a:gd name="connsiteX4" fmla="*/ 99747 w 1484156"/>
              <a:gd name="connsiteY4" fmla="*/ 224336 h 319088"/>
              <a:gd name="connsiteX5" fmla="*/ 742077 w 1484156"/>
              <a:gd name="connsiteY5" fmla="*/ 0 h 319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4156" h="319088">
                <a:moveTo>
                  <a:pt x="742077" y="0"/>
                </a:moveTo>
                <a:cubicBezTo>
                  <a:pt x="986072" y="0"/>
                  <a:pt x="1209855" y="84189"/>
                  <a:pt x="1384409" y="224336"/>
                </a:cubicBezTo>
                <a:lnTo>
                  <a:pt x="1484156" y="319088"/>
                </a:lnTo>
                <a:lnTo>
                  <a:pt x="0" y="319088"/>
                </a:lnTo>
                <a:lnTo>
                  <a:pt x="99747" y="224336"/>
                </a:lnTo>
                <a:cubicBezTo>
                  <a:pt x="274301" y="84189"/>
                  <a:pt x="498083" y="0"/>
                  <a:pt x="742077"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TekstniOkvir 7">
            <a:extLst>
              <a:ext uri="{FF2B5EF4-FFF2-40B4-BE49-F238E27FC236}">
                <a16:creationId xmlns:a16="http://schemas.microsoft.com/office/drawing/2014/main" id="{B66D1528-164B-4B24-9E45-BE544DEF3D2C}"/>
              </a:ext>
            </a:extLst>
          </p:cNvPr>
          <p:cNvSpPr txBox="1"/>
          <p:nvPr/>
        </p:nvSpPr>
        <p:spPr>
          <a:xfrm>
            <a:off x="9628478" y="6870700"/>
            <a:ext cx="2563522" cy="200055"/>
          </a:xfrm>
          <a:prstGeom prst="rect">
            <a:avLst/>
          </a:prstGeom>
          <a:solidFill>
            <a:srgbClr val="000000"/>
          </a:solidFill>
        </p:spPr>
        <p:txBody>
          <a:bodyPr wrap="none" rtlCol="0">
            <a:spAutoFit/>
          </a:bodyPr>
          <a:lstStyle/>
          <a:p>
            <a:pPr algn="r">
              <a:spcAft>
                <a:spcPts val="600"/>
              </a:spcAft>
            </a:pPr>
            <a:r>
              <a:rPr lang="hr-HR" sz="700">
                <a:solidFill>
                  <a:srgbClr val="FFFFFF"/>
                </a:solidFill>
                <a:hlinkClick r:id="rId3" tooltip="http://www.allwhitebackground.com/corn.html">
                  <a:extLst>
                    <a:ext uri="{A12FA001-AC4F-418D-AE19-62706E023703}">
                      <ahyp:hlinkClr xmlns:ahyp="http://schemas.microsoft.com/office/drawing/2018/hyperlinkcolor" val="tx"/>
                    </a:ext>
                  </a:extLst>
                </a:hlinkClick>
              </a:rPr>
              <a:t>Ta fotografija</a:t>
            </a:r>
            <a:r>
              <a:rPr lang="hr-HR" sz="700">
                <a:solidFill>
                  <a:srgbClr val="FFFFFF"/>
                </a:solidFill>
              </a:rPr>
              <a:t> korisnika Nepoznat autor: licenca </a:t>
            </a:r>
            <a:r>
              <a:rPr lang="hr-HR" sz="700">
                <a:solidFill>
                  <a:srgbClr val="FFFFFF"/>
                </a:solidFill>
                <a:hlinkClick r:id="rId10" tooltip="https://creativecommons.org/licenses/by-nc/3.0/">
                  <a:extLst>
                    <a:ext uri="{A12FA001-AC4F-418D-AE19-62706E023703}">
                      <ahyp:hlinkClr xmlns:ahyp="http://schemas.microsoft.com/office/drawing/2018/hyperlinkcolor" val="tx"/>
                    </a:ext>
                  </a:extLst>
                </a:hlinkClick>
              </a:rPr>
              <a:t>CC BY-NC</a:t>
            </a:r>
            <a:endParaRPr lang="hr-HR" sz="700">
              <a:solidFill>
                <a:srgbClr val="FFFFFF"/>
              </a:solidFill>
            </a:endParaRPr>
          </a:p>
        </p:txBody>
      </p:sp>
      <p:sp>
        <p:nvSpPr>
          <p:cNvPr id="11" name="TekstniOkvir 10">
            <a:extLst>
              <a:ext uri="{FF2B5EF4-FFF2-40B4-BE49-F238E27FC236}">
                <a16:creationId xmlns:a16="http://schemas.microsoft.com/office/drawing/2014/main" id="{98321EAA-6CC5-48B1-BF67-CA2752B4E4CB}"/>
              </a:ext>
            </a:extLst>
          </p:cNvPr>
          <p:cNvSpPr txBox="1"/>
          <p:nvPr/>
        </p:nvSpPr>
        <p:spPr>
          <a:xfrm>
            <a:off x="7052256" y="6870700"/>
            <a:ext cx="2563522" cy="200055"/>
          </a:xfrm>
          <a:prstGeom prst="rect">
            <a:avLst/>
          </a:prstGeom>
          <a:solidFill>
            <a:srgbClr val="000000"/>
          </a:solidFill>
        </p:spPr>
        <p:txBody>
          <a:bodyPr wrap="none" rtlCol="0">
            <a:spAutoFit/>
          </a:bodyPr>
          <a:lstStyle/>
          <a:p>
            <a:pPr algn="r">
              <a:spcAft>
                <a:spcPts val="600"/>
              </a:spcAft>
            </a:pPr>
            <a:r>
              <a:rPr lang="hr-HR" sz="700">
                <a:solidFill>
                  <a:srgbClr val="FFFFFF"/>
                </a:solidFill>
                <a:hlinkClick r:id="rId9" tooltip="http://pngimg.com/download/21810">
                  <a:extLst>
                    <a:ext uri="{A12FA001-AC4F-418D-AE19-62706E023703}">
                      <ahyp:hlinkClr xmlns:ahyp="http://schemas.microsoft.com/office/drawing/2018/hyperlinkcolor" val="tx"/>
                    </a:ext>
                  </a:extLst>
                </a:hlinkClick>
              </a:rPr>
              <a:t>Ta fotografija</a:t>
            </a:r>
            <a:r>
              <a:rPr lang="hr-HR" sz="700">
                <a:solidFill>
                  <a:srgbClr val="FFFFFF"/>
                </a:solidFill>
              </a:rPr>
              <a:t> korisnika Nepoznat autor: licenca </a:t>
            </a:r>
            <a:r>
              <a:rPr lang="hr-HR" sz="700">
                <a:solidFill>
                  <a:srgbClr val="FFFFFF"/>
                </a:solidFill>
                <a:hlinkClick r:id="rId10" tooltip="https://creativecommons.org/licenses/by-nc/3.0/">
                  <a:extLst>
                    <a:ext uri="{A12FA001-AC4F-418D-AE19-62706E023703}">
                      <ahyp:hlinkClr xmlns:ahyp="http://schemas.microsoft.com/office/drawing/2018/hyperlinkcolor" val="tx"/>
                    </a:ext>
                  </a:extLst>
                </a:hlinkClick>
              </a:rPr>
              <a:t>CC BY-NC</a:t>
            </a:r>
            <a:endParaRPr lang="hr-HR" sz="700">
              <a:solidFill>
                <a:srgbClr val="FFFFFF"/>
              </a:solidFill>
            </a:endParaRPr>
          </a:p>
        </p:txBody>
      </p:sp>
    </p:spTree>
    <p:extLst>
      <p:ext uri="{BB962C8B-B14F-4D97-AF65-F5344CB8AC3E}">
        <p14:creationId xmlns:p14="http://schemas.microsoft.com/office/powerpoint/2010/main" val="1441124848"/>
      </p:ext>
    </p:extLst>
  </p:cSld>
  <p:clrMapOvr>
    <a:masterClrMapping/>
  </p:clrMapOvr>
</p:sld>
</file>

<file path=ppt/theme/theme1.xml><?xml version="1.0" encoding="utf-8"?>
<a:theme xmlns:a="http://schemas.openxmlformats.org/drawingml/2006/main" name="ShapesVTI">
  <a:themeElements>
    <a:clrScheme name="Office">
      <a:dk1>
        <a:srgbClr val="000000"/>
      </a:dk1>
      <a:lt1>
        <a:srgbClr val="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Festival">
      <a:majorFont>
        <a:latin typeface="Tw Cen MT"/>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hapesVTI" id="{C78D20FD-A872-4243-8597-B534C62538FF}" vid="{7CAFCCF9-7834-41D6-B6AB-7D225A18A4E9}"/>
    </a:ext>
  </a:extLst>
</a:theme>
</file>

<file path=docProps/app.xml><?xml version="1.0" encoding="utf-8"?>
<Properties xmlns="http://schemas.openxmlformats.org/officeDocument/2006/extended-properties" xmlns:vt="http://schemas.openxmlformats.org/officeDocument/2006/docPropsVTypes">
  <TotalTime>29</TotalTime>
  <Words>370</Words>
  <Application>Microsoft Office PowerPoint</Application>
  <PresentationFormat>Široki zaslon</PresentationFormat>
  <Paragraphs>25</Paragraphs>
  <Slides>8</Slides>
  <Notes>0</Notes>
  <HiddenSlides>0</HiddenSlides>
  <MMClips>2</MMClips>
  <ScaleCrop>false</ScaleCrop>
  <HeadingPairs>
    <vt:vector size="6" baseType="variant">
      <vt:variant>
        <vt:lpstr>Korišteni fontovi</vt:lpstr>
      </vt:variant>
      <vt:variant>
        <vt:i4>4</vt:i4>
      </vt:variant>
      <vt:variant>
        <vt:lpstr>Tema</vt:lpstr>
      </vt:variant>
      <vt:variant>
        <vt:i4>1</vt:i4>
      </vt:variant>
      <vt:variant>
        <vt:lpstr>Naslovi slajdova</vt:lpstr>
      </vt:variant>
      <vt:variant>
        <vt:i4>8</vt:i4>
      </vt:variant>
    </vt:vector>
  </HeadingPairs>
  <TitlesOfParts>
    <vt:vector size="13" baseType="lpstr">
      <vt:lpstr>Arial</vt:lpstr>
      <vt:lpstr>Avenir Next LT Pro</vt:lpstr>
      <vt:lpstr>Calibri</vt:lpstr>
      <vt:lpstr>Tw Cen MT</vt:lpstr>
      <vt:lpstr>ShapesVTI</vt:lpstr>
      <vt:lpstr>ENGLESKI JEZIK</vt:lpstr>
      <vt:lpstr>Danas nastavljamo s istom lekcijom.  Nakon ove lekcije trebali biste znati naučiti prepoznati opis životinje, ali i sami opisati neku životinju. </vt:lpstr>
      <vt:lpstr>ZADATAK ZA ONE KOJI NE MOGU NA IZZI:</vt:lpstr>
      <vt:lpstr>Ovo je slijedeći zadatak u Izziju.  Možda vam ovo pomogne: It can fly at night – Može letjeti po noći fast – brzo       meat – meso gray – siv It hasn’t got legs – Nema noge It has got a yellow beak – Ima žuti kljun</vt:lpstr>
      <vt:lpstr>TKO NE RADI U IZZIJU, SLIJEDEĆI ZADATAK JE OVAJ: Prepiši rečenice u bilježnicu i spoji s odgovarajućom životinjom. </vt:lpstr>
      <vt:lpstr>Sada poslušajte u Izziju englesku tradicionalnu pjesmicu Old McDonald had a Zoo.</vt:lpstr>
      <vt:lpstr>I za kraj napiši jedan opis životinje po svom izboru u radnoj bilježnici na stranici 79, zadatak 6. </vt:lpstr>
      <vt:lpstr>Zapiši još u bilježnicu (SVI) i nacrtaj:  grass – trava corn – kukuruz a tail – rep wings – krila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ENGLESKI JEZIK</dc:title>
  <dc:creator>Valentina Bertina</dc:creator>
  <cp:lastModifiedBy>Valentina Bertina</cp:lastModifiedBy>
  <cp:revision>5</cp:revision>
  <dcterms:created xsi:type="dcterms:W3CDTF">2020-05-20T14:26:45Z</dcterms:created>
  <dcterms:modified xsi:type="dcterms:W3CDTF">2020-05-20T14:56:09Z</dcterms:modified>
</cp:coreProperties>
</file>