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1" r:id="rId5"/>
  </p:sldMasterIdLst>
  <p:notesMasterIdLst>
    <p:notesMasterId r:id="rId14"/>
  </p:notesMasterIdLst>
  <p:sldIdLst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Quattrocento Sans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8331">
          <p15:clr>
            <a:srgbClr val="A4A3A4"/>
          </p15:clr>
        </p15:guide>
        <p15:guide id="2" pos="2932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4" roundtripDataSignature="AMtx7mhecv7FYG3auNRlS/ijJBaiXBHSy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a Širinić" initials="" lastIdx="5" clrIdx="0"/>
  <p:cmAuthor id="1" name="Ivana Križanac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082BD-86D2-8B32-AD19-7EDEAD6863EC}" v="6" dt="2020-04-07T06:43:52.178"/>
    <p1510:client id="{9160BA06-F7DE-4DD5-3AEB-EB5DD845DF67}" v="8" dt="2020-04-07T05:38:37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8331"/>
        <p:guide pos="29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68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3.fntdata"/><Relationship Id="rId67" Type="http://schemas.openxmlformats.org/officeDocument/2006/relationships/viewProps" Target="viewProp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10" Type="http://schemas.openxmlformats.org/officeDocument/2006/relationships/slide" Target="slides/slide5.xml"/><Relationship Id="rId19" Type="http://schemas.openxmlformats.org/officeDocument/2006/relationships/font" Target="fonts/font5.fntdata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64" Type="http://customschemas.google.com/relationships/presentationmetadata" Target="metadata"/><Relationship Id="rId6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jana Orešković" userId="S::tatjana.oreskovic@ucitelji.hr::c12faf53-204f-497d-8352-7f916391feb3" providerId="AD" clId="Web-{9160BA06-F7DE-4DD5-3AEB-EB5DD845DF67}"/>
    <pc:docChg chg="modSld">
      <pc:chgData name="Tatjana Orešković" userId="S::tatjana.oreskovic@ucitelji.hr::c12faf53-204f-497d-8352-7f916391feb3" providerId="AD" clId="Web-{9160BA06-F7DE-4DD5-3AEB-EB5DD845DF67}" dt="2020-04-07T05:38:37.769" v="7" actId="1076"/>
      <pc:docMkLst>
        <pc:docMk/>
      </pc:docMkLst>
      <pc:sldChg chg="modSp">
        <pc:chgData name="Tatjana Orešković" userId="S::tatjana.oreskovic@ucitelji.hr::c12faf53-204f-497d-8352-7f916391feb3" providerId="AD" clId="Web-{9160BA06-F7DE-4DD5-3AEB-EB5DD845DF67}" dt="2020-04-07T05:38:37.769" v="7" actId="1076"/>
        <pc:sldMkLst>
          <pc:docMk/>
          <pc:sldMk cId="0" sldId="288"/>
        </pc:sldMkLst>
        <pc:picChg chg="mod">
          <ac:chgData name="Tatjana Orešković" userId="S::tatjana.oreskovic@ucitelji.hr::c12faf53-204f-497d-8352-7f916391feb3" providerId="AD" clId="Web-{9160BA06-F7DE-4DD5-3AEB-EB5DD845DF67}" dt="2020-04-07T05:38:37.769" v="7" actId="1076"/>
          <ac:picMkLst>
            <pc:docMk/>
            <pc:sldMk cId="0" sldId="288"/>
            <ac:picMk id="444" creationId="{00000000-0000-0000-0000-000000000000}"/>
          </ac:picMkLst>
        </pc:picChg>
      </pc:sldChg>
    </pc:docChg>
  </pc:docChgLst>
  <pc:docChgLst>
    <pc:chgData name="Tatjana Orešković" userId="S::tatjana.oreskovic@ucitelji.hr::c12faf53-204f-497d-8352-7f916391feb3" providerId="AD" clId="Web-{6CB082BD-86D2-8B32-AD19-7EDEAD6863EC}"/>
    <pc:docChg chg="modSld">
      <pc:chgData name="Tatjana Orešković" userId="S::tatjana.oreskovic@ucitelji.hr::c12faf53-204f-497d-8352-7f916391feb3" providerId="AD" clId="Web-{6CB082BD-86D2-8B32-AD19-7EDEAD6863EC}" dt="2020-04-07T06:43:52.178" v="5"/>
      <pc:docMkLst>
        <pc:docMk/>
      </pc:docMkLst>
      <pc:sldChg chg="modSp delCm">
        <pc:chgData name="Tatjana Orešković" userId="S::tatjana.oreskovic@ucitelji.hr::c12faf53-204f-497d-8352-7f916391feb3" providerId="AD" clId="Web-{6CB082BD-86D2-8B32-AD19-7EDEAD6863EC}" dt="2020-04-07T06:42:15.116" v="1" actId="1076"/>
        <pc:sldMkLst>
          <pc:docMk/>
          <pc:sldMk cId="0" sldId="273"/>
        </pc:sldMkLst>
        <pc:picChg chg="mod">
          <ac:chgData name="Tatjana Orešković" userId="S::tatjana.oreskovic@ucitelji.hr::c12faf53-204f-497d-8352-7f916391feb3" providerId="AD" clId="Web-{6CB082BD-86D2-8B32-AD19-7EDEAD6863EC}" dt="2020-04-07T06:42:15.116" v="1" actId="1076"/>
          <ac:picMkLst>
            <pc:docMk/>
            <pc:sldMk cId="0" sldId="273"/>
            <ac:picMk id="311" creationId="{00000000-0000-0000-0000-000000000000}"/>
          </ac:picMkLst>
        </pc:picChg>
      </pc:sldChg>
      <pc:sldChg chg="delCm">
        <pc:chgData name="Tatjana Orešković" userId="S::tatjana.oreskovic@ucitelji.hr::c12faf53-204f-497d-8352-7f916391feb3" providerId="AD" clId="Web-{6CB082BD-86D2-8B32-AD19-7EDEAD6863EC}" dt="2020-04-07T06:42:34.585" v="2"/>
        <pc:sldMkLst>
          <pc:docMk/>
          <pc:sldMk cId="0" sldId="275"/>
        </pc:sldMkLst>
      </pc:sldChg>
      <pc:sldChg chg="delCm">
        <pc:chgData name="Tatjana Orešković" userId="S::tatjana.oreskovic@ucitelji.hr::c12faf53-204f-497d-8352-7f916391feb3" providerId="AD" clId="Web-{6CB082BD-86D2-8B32-AD19-7EDEAD6863EC}" dt="2020-04-07T06:42:48.725" v="3"/>
        <pc:sldMkLst>
          <pc:docMk/>
          <pc:sldMk cId="0" sldId="277"/>
        </pc:sldMkLst>
      </pc:sldChg>
      <pc:sldChg chg="delCm">
        <pc:chgData name="Tatjana Orešković" userId="S::tatjana.oreskovic@ucitelji.hr::c12faf53-204f-497d-8352-7f916391feb3" providerId="AD" clId="Web-{6CB082BD-86D2-8B32-AD19-7EDEAD6863EC}" dt="2020-04-07T06:43:12.069" v="4"/>
        <pc:sldMkLst>
          <pc:docMk/>
          <pc:sldMk cId="0" sldId="278"/>
        </pc:sldMkLst>
      </pc:sldChg>
      <pc:sldChg chg="delCm">
        <pc:chgData name="Tatjana Orešković" userId="S::tatjana.oreskovic@ucitelji.hr::c12faf53-204f-497d-8352-7f916391feb3" providerId="AD" clId="Web-{6CB082BD-86D2-8B32-AD19-7EDEAD6863EC}" dt="2020-04-07T06:43:52.178" v="5"/>
        <pc:sldMkLst>
          <pc:docMk/>
          <pc:sldMk cId="0" sldId="3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33943" cy="132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273003" y="0"/>
            <a:ext cx="4033943" cy="132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25122659"/>
            <a:ext cx="4033943" cy="132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273003" y="25122659"/>
            <a:ext cx="4033943" cy="132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fld id="{00000000-1234-1234-1234-123412341234}" type="slidenum">
              <a:rPr lang="hr-HR"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85937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7" name="Google Shape;207;p11:notes"/>
          <p:cNvSpPr txBox="1">
            <a:spLocks noGrp="1"/>
          </p:cNvSpPr>
          <p:nvPr>
            <p:ph type="sldNum" idx="12"/>
          </p:nvPr>
        </p:nvSpPr>
        <p:spPr>
          <a:xfrm>
            <a:off x="5273003" y="25122659"/>
            <a:ext cx="4033943" cy="132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r-H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:notes"/>
          <p:cNvSpPr txBox="1">
            <a:spLocks noGrp="1"/>
          </p:cNvSpPr>
          <p:nvPr>
            <p:ph type="body" idx="1"/>
          </p:nvPr>
        </p:nvSpPr>
        <p:spPr>
          <a:xfrm>
            <a:off x="930910" y="12563625"/>
            <a:ext cx="7447280" cy="1190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925" tIns="80450" rIns="160925" bIns="80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5" name="Google Shape;2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160838" y="1984375"/>
            <a:ext cx="17630776" cy="991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178" y="-30152"/>
            <a:ext cx="12193057" cy="325554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6000"/>
              <a:buFont typeface="Quattrocento San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6000"/>
              <a:buFont typeface="Quattrocento Sans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8" name="Google Shape;28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04478"/>
            <a:ext cx="12193057" cy="3255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2"/>
          <p:cNvSpPr txBox="1">
            <a:spLocks noGrp="1"/>
          </p:cNvSpPr>
          <p:nvPr>
            <p:ph type="title"/>
          </p:nvPr>
        </p:nvSpPr>
        <p:spPr>
          <a:xfrm>
            <a:off x="887718" y="5289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2E82A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7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2E82A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7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4"/>
          <p:cNvSpPr txBox="1">
            <a:spLocks noGrp="1"/>
          </p:cNvSpPr>
          <p:nvPr>
            <p:ph type="title"/>
          </p:nvPr>
        </p:nvSpPr>
        <p:spPr>
          <a:xfrm>
            <a:off x="887718" y="5289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lagođeni izgled">
  <p:cSld name="Prilagođeni izgled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5"/>
          <p:cNvSpPr txBox="1">
            <a:spLocks noGrp="1"/>
          </p:cNvSpPr>
          <p:nvPr>
            <p:ph type="title"/>
          </p:nvPr>
        </p:nvSpPr>
        <p:spPr>
          <a:xfrm>
            <a:off x="887718" y="5289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3200"/>
              <a:buFont typeface="Quattrocento San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▪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6" name="Google Shape;46;p7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3200"/>
              <a:buFont typeface="Quattrocento Sans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82AF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8"/>
          <p:cNvSpPr txBox="1">
            <a:spLocks noGrp="1"/>
          </p:cNvSpPr>
          <p:nvPr>
            <p:ph type="title"/>
          </p:nvPr>
        </p:nvSpPr>
        <p:spPr>
          <a:xfrm>
            <a:off x="887718" y="5289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8"/>
          <p:cNvSpPr txBox="1">
            <a:spLocks noGrp="1"/>
          </p:cNvSpPr>
          <p:nvPr>
            <p:ph type="body" idx="1"/>
          </p:nvPr>
        </p:nvSpPr>
        <p:spPr>
          <a:xfrm rot="5400000">
            <a:off x="4222124" y="-1292125"/>
            <a:ext cx="3872380" cy="1054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-37197"/>
            <a:ext cx="12193057" cy="144997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2"/>
          <p:cNvSpPr txBox="1">
            <a:spLocks noGrp="1"/>
          </p:cNvSpPr>
          <p:nvPr>
            <p:ph type="title"/>
          </p:nvPr>
        </p:nvSpPr>
        <p:spPr>
          <a:xfrm>
            <a:off x="887718" y="5289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4400"/>
              <a:buFont typeface="Quattrocento Sans"/>
              <a:buNone/>
              <a:defRPr sz="4400" b="0" i="0" u="none" strike="noStrike" cap="none">
                <a:solidFill>
                  <a:srgbClr val="2E82A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2"/>
          <p:cNvSpPr txBox="1">
            <a:spLocks noGrp="1"/>
          </p:cNvSpPr>
          <p:nvPr>
            <p:ph type="body" idx="1"/>
          </p:nvPr>
        </p:nvSpPr>
        <p:spPr>
          <a:xfrm>
            <a:off x="887718" y="2042282"/>
            <a:ext cx="10541193" cy="387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82AF"/>
              </a:buClr>
              <a:buSzPts val="3000"/>
              <a:buFont typeface="Noto Sans Symbols"/>
              <a:buChar char="▪"/>
              <a:defRPr sz="3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5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326843" y="5745764"/>
            <a:ext cx="2768138" cy="1041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5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118923" y="6174372"/>
            <a:ext cx="2207072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52"/>
          <p:cNvSpPr txBox="1"/>
          <p:nvPr/>
        </p:nvSpPr>
        <p:spPr>
          <a:xfrm>
            <a:off x="3005613" y="6237191"/>
            <a:ext cx="211143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hr-HR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Projekt </a:t>
            </a:r>
            <a:r>
              <a:rPr lang="hr-HR"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Podrška provedbi Cjelovite kurikularne reforme (CKR)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5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47118" y="6174372"/>
            <a:ext cx="1456618" cy="52574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7197"/>
            <a:ext cx="12193057" cy="144997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54"/>
          <p:cNvSpPr txBox="1">
            <a:spLocks noGrp="1"/>
          </p:cNvSpPr>
          <p:nvPr>
            <p:ph type="title"/>
          </p:nvPr>
        </p:nvSpPr>
        <p:spPr>
          <a:xfrm>
            <a:off x="887718" y="5289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82AF"/>
              </a:buClr>
              <a:buSzPts val="4400"/>
              <a:buFont typeface="Quattrocento Sans"/>
              <a:buNone/>
              <a:defRPr sz="4400" b="0" i="0" u="none" strike="noStrike" cap="none">
                <a:solidFill>
                  <a:srgbClr val="2E82A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54"/>
          <p:cNvSpPr txBox="1">
            <a:spLocks noGrp="1"/>
          </p:cNvSpPr>
          <p:nvPr>
            <p:ph type="body" idx="1"/>
          </p:nvPr>
        </p:nvSpPr>
        <p:spPr>
          <a:xfrm>
            <a:off x="887718" y="2042282"/>
            <a:ext cx="10541193" cy="387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82AF"/>
              </a:buClr>
              <a:buSzPts val="3000"/>
              <a:buFont typeface="Noto Sans Symbols"/>
              <a:buChar char="▪"/>
              <a:defRPr sz="3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82AF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1" name="Google Shape;61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26843" y="5745764"/>
            <a:ext cx="2768138" cy="1041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18923" y="6174372"/>
            <a:ext cx="2207072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54"/>
          <p:cNvSpPr txBox="1"/>
          <p:nvPr/>
        </p:nvSpPr>
        <p:spPr>
          <a:xfrm>
            <a:off x="3005613" y="6237191"/>
            <a:ext cx="211143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hr-HR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Projekt </a:t>
            </a:r>
            <a:r>
              <a:rPr lang="hr-HR" sz="105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Podrška provedbi Cjelovite kurikularne reforme (CKR)</a:t>
            </a:r>
            <a:endParaRPr sz="10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7118" y="6174372"/>
            <a:ext cx="1456618" cy="52574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8" descr="Slika na kojoj se prikazuje stablo, na otvorenom, trava, voda&#10;&#10;Opis je generiran uz vrlo visoku pouzdanost"/>
          <p:cNvPicPr preferRelativeResize="0"/>
          <p:nvPr/>
        </p:nvPicPr>
        <p:blipFill rotWithShape="1">
          <a:blip r:embed="rId3">
            <a:alphaModFix amt="50000"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8"/>
          <p:cNvSpPr txBox="1"/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6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hr-HR" sz="38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lang="hr-HR" sz="3800" b="0" i="0" u="none" strike="noStrike" cap="none"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lang="hr-HR" sz="3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hr-HR" sz="380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HRVATSKI JEZIK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hr-HR" sz="3800" b="0" i="0" u="none" strike="noStrike" cap="none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20.4. 2020.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lang="hr-HR" sz="3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hr-HR" sz="3800" b="0" i="0" u="none" strike="noStrike" cap="none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PRIČA</a:t>
            </a:r>
            <a:r>
              <a:rPr lang="hr-HR" sz="38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hr-HR" sz="38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Od stabla šuma​</a:t>
            </a:r>
            <a:r>
              <a:rPr lang="hr-HR" sz="3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hr-HR" sz="3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-HR" sz="38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                              ​</a:t>
            </a:r>
            <a:r>
              <a:rPr lang="hr-HR" sz="3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hr-HR" sz="3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-HR" sz="38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 Nada </a:t>
            </a:r>
            <a:r>
              <a:rPr lang="hr-HR" sz="3800" b="0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Iveljić</a:t>
            </a:r>
            <a:r>
              <a:rPr lang="hr-HR" sz="38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sz="3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/>
          <p:nvPr/>
        </p:nvSpPr>
        <p:spPr>
          <a:xfrm>
            <a:off x="5708905" y="0"/>
            <a:ext cx="6483095" cy="6858000"/>
          </a:xfrm>
          <a:prstGeom prst="rect">
            <a:avLst/>
          </a:prstGeom>
          <a:gradFill>
            <a:gsLst>
              <a:gs pos="0">
                <a:srgbClr val="5A9BD5">
                  <a:alpha val="81568"/>
                </a:srgbClr>
              </a:gs>
              <a:gs pos="25000">
                <a:srgbClr val="5B9BD5">
                  <a:alpha val="60000"/>
                </a:srgbClr>
              </a:gs>
              <a:gs pos="94000">
                <a:srgbClr val="AEABAB"/>
              </a:gs>
              <a:gs pos="100000">
                <a:srgbClr val="AEABAB"/>
              </a:gs>
            </a:gsLst>
            <a:lin ang="4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9"/>
          <p:cNvSpPr txBox="1"/>
          <p:nvPr/>
        </p:nvSpPr>
        <p:spPr>
          <a:xfrm>
            <a:off x="2513206" y="342291"/>
            <a:ext cx="6318649" cy="145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hr-HR" sz="3200" b="0" i="0" u="none" strike="noStrike" cap="none" dirty="0">
                <a:solidFill>
                  <a:srgbClr val="3991C7"/>
                </a:solidFill>
                <a:latin typeface="Calibri"/>
                <a:ea typeface="Calibri"/>
                <a:cs typeface="Calibri"/>
                <a:sym typeface="Calibri"/>
              </a:rPr>
              <a:t>Pažljivo </a:t>
            </a:r>
            <a:r>
              <a:rPr lang="hr-HR" sz="3200" b="0" i="0" u="none" strike="noStrike" cap="none" dirty="0" smtClean="0">
                <a:solidFill>
                  <a:srgbClr val="3991C7"/>
                </a:solidFill>
                <a:latin typeface="Calibri"/>
                <a:ea typeface="Calibri"/>
                <a:cs typeface="Calibri"/>
                <a:sym typeface="Calibri"/>
              </a:rPr>
              <a:t>pročitajte </a:t>
            </a:r>
            <a:r>
              <a:rPr lang="hr-HR" sz="3200" b="0" i="0" u="none" strike="noStrike" cap="none" dirty="0">
                <a:solidFill>
                  <a:srgbClr val="3991C7"/>
                </a:solidFill>
                <a:latin typeface="Calibri"/>
                <a:ea typeface="Calibri"/>
                <a:cs typeface="Calibri"/>
                <a:sym typeface="Calibri"/>
              </a:rPr>
              <a:t>priču!​</a:t>
            </a:r>
            <a:endParaRPr sz="3200" b="0" i="0" u="none" strike="noStrike" cap="none" dirty="0">
              <a:solidFill>
                <a:srgbClr val="3991C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736666" y="1494360"/>
            <a:ext cx="5069624" cy="4525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Na vrhu planine izraslo stabalce. Borovo. Tanašno. Vjetra se ne boji i postaje visoko.​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Drugi je vrh vidio kako je lijepo imati stabalce. Poželio je dva i dobio ih.​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Treći je vrh planine dobio tri stabla. I tako dalje redom. 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6089636" y="2960687"/>
            <a:ext cx="2668748" cy="2668748"/>
          </a:xfrm>
          <a:prstGeom prst="ellipse">
            <a:avLst/>
          </a:prstGeom>
          <a:solidFill>
            <a:srgbClr val="FFFFFF"/>
          </a:solidFill>
          <a:ln w="12700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8157014" y="2"/>
            <a:ext cx="4034987" cy="3428147"/>
          </a:xfrm>
          <a:custGeom>
            <a:avLst/>
            <a:gdLst/>
            <a:ahLst/>
            <a:cxnLst/>
            <a:rect l="l" t="t" r="r" b="b"/>
            <a:pathLst>
              <a:path w="4034987" h="3428147" extrusionOk="0">
                <a:moveTo>
                  <a:pt x="350825" y="0"/>
                </a:moveTo>
                <a:lnTo>
                  <a:pt x="4034987" y="0"/>
                </a:lnTo>
                <a:lnTo>
                  <a:pt x="4034987" y="2505205"/>
                </a:lnTo>
                <a:lnTo>
                  <a:pt x="3951822" y="2616420"/>
                </a:lnTo>
                <a:cubicBezTo>
                  <a:pt x="3542699" y="3112162"/>
                  <a:pt x="2923546" y="3428147"/>
                  <a:pt x="2230590" y="3428147"/>
                </a:cubicBezTo>
                <a:cubicBezTo>
                  <a:pt x="998669" y="3428147"/>
                  <a:pt x="0" y="2429478"/>
                  <a:pt x="0" y="1197557"/>
                </a:cubicBezTo>
                <a:cubicBezTo>
                  <a:pt x="0" y="812582"/>
                  <a:pt x="97526" y="450385"/>
                  <a:pt x="269220" y="134326"/>
                </a:cubicBez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9" descr="Slika na kojoj se prikazuje na otvorenom, snijeg, biljka, četinjača&#10;&#10;Opis je generiran uz vrlo visoku pouzdanost"/>
          <p:cNvPicPr preferRelativeResize="0"/>
          <p:nvPr/>
        </p:nvPicPr>
        <p:blipFill rotWithShape="1">
          <a:blip r:embed="rId4">
            <a:alphaModFix/>
          </a:blip>
          <a:srcRect l="47273" r="6059"/>
          <a:stretch/>
        </p:blipFill>
        <p:spPr>
          <a:xfrm>
            <a:off x="9936734" y="210817"/>
            <a:ext cx="852059" cy="242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 descr="Slika na kojoj se prikazuje na otvorenom, snijeg, biljka, četinjača&#10;&#10;Opis je generiran uz vrlo visoku pouzdanos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3563" y="3478741"/>
            <a:ext cx="1207657" cy="160696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9"/>
          <p:cNvSpPr/>
          <p:nvPr/>
        </p:nvSpPr>
        <p:spPr>
          <a:xfrm>
            <a:off x="9059131" y="4258570"/>
            <a:ext cx="3132869" cy="2599430"/>
          </a:xfrm>
          <a:custGeom>
            <a:avLst/>
            <a:gdLst/>
            <a:ahLst/>
            <a:cxnLst/>
            <a:rect l="l" t="t" r="r" b="b"/>
            <a:pathLst>
              <a:path w="3061881" h="2540529" extrusionOk="0">
                <a:moveTo>
                  <a:pt x="1612418" y="0"/>
                </a:moveTo>
                <a:cubicBezTo>
                  <a:pt x="2224646" y="0"/>
                  <a:pt x="2757180" y="341213"/>
                  <a:pt x="3030226" y="843844"/>
                </a:cubicBezTo>
                <a:lnTo>
                  <a:pt x="3061881" y="909556"/>
                </a:lnTo>
                <a:lnTo>
                  <a:pt x="3061881" y="2315281"/>
                </a:lnTo>
                <a:lnTo>
                  <a:pt x="3030226" y="2380992"/>
                </a:lnTo>
                <a:cubicBezTo>
                  <a:pt x="3005404" y="2426686"/>
                  <a:pt x="2978437" y="2471046"/>
                  <a:pt x="2949460" y="2513937"/>
                </a:cubicBezTo>
                <a:lnTo>
                  <a:pt x="2929575" y="2540529"/>
                </a:lnTo>
                <a:lnTo>
                  <a:pt x="295261" y="2540529"/>
                </a:lnTo>
                <a:lnTo>
                  <a:pt x="275376" y="2513937"/>
                </a:lnTo>
                <a:cubicBezTo>
                  <a:pt x="101518" y="2256593"/>
                  <a:pt x="0" y="1946361"/>
                  <a:pt x="0" y="1612418"/>
                </a:cubicBezTo>
                <a:cubicBezTo>
                  <a:pt x="0" y="721904"/>
                  <a:pt x="721904" y="0"/>
                  <a:pt x="1612418" y="0"/>
                </a:cubicBez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rgbClr val="BBD6E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9" descr="Slika na kojoj se prikazuje na otvorenom, snijeg, skijanje, prekriveno&#10;&#10;Opis je generiran uz vrlo visoku pouzdanos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1982" y="5010263"/>
            <a:ext cx="2215288" cy="1661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/>
          <p:nvPr/>
        </p:nvSpPr>
        <p:spPr>
          <a:xfrm>
            <a:off x="646784" y="2456840"/>
            <a:ext cx="5609359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 se: od stabala nastaje šuma. 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Tako neću biti gola, nego šumovita i lisnata planina; 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proljeće zelena,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jesen zlatna i rumena.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Oh, koliko ću samo mijenjati haljina! – veselila se pošumljena planina.​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10" descr="Slika na kojoj se prikazuje planina, na otvorenom, priroda, trav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4703" y="2545162"/>
            <a:ext cx="2570018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0" descr="Slika na kojoj se prikazuje trava, na otvorenom, cesta, ulica&#10;&#10;Opis je generiran uz vrlo visoku pouzdanos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62876" y="1041332"/>
            <a:ext cx="274253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0"/>
          <p:cNvSpPr txBox="1"/>
          <p:nvPr/>
        </p:nvSpPr>
        <p:spPr>
          <a:xfrm>
            <a:off x="645968" y="1044286"/>
            <a:ext cx="7211289" cy="176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Planina je bila zadovoljna.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-Samo se vi lijepo natječite! – šaptala je sretno.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-Što više stabala, meni bolje i toplije.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 txBox="1"/>
          <p:nvPr/>
        </p:nvSpPr>
        <p:spPr>
          <a:xfrm>
            <a:off x="1802110" y="289417"/>
            <a:ext cx="8458199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Odredi  brojevima od 1 do 6 redoslijed događaja u </a:t>
            </a:r>
            <a:r>
              <a:rPr lang="hr-HR" sz="2800" b="1" i="0" u="none" strike="noStrike" cap="none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priči te ih </a:t>
            </a:r>
            <a:r>
              <a:rPr lang="hr-HR" sz="2800" b="1" i="0" u="none" strike="noStrike" cap="none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tim redom prepiši </a:t>
            </a:r>
            <a:r>
              <a:rPr lang="hr-HR" sz="2800" b="1" i="0" u="none" strike="noStrike" cap="none" dirty="0" smtClean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u svoju bilježnicu. </a:t>
            </a:r>
            <a:r>
              <a:rPr lang="hr-HR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   </a:t>
            </a:r>
            <a:r>
              <a:rPr lang="hr-HR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r>
              <a:rPr lang="hr-HR" dirty="0">
                <a:ea typeface="Calibri"/>
              </a:rPr>
              <a:t> </a:t>
            </a:r>
            <a:r>
              <a:rPr lang="hr-HR" dirty="0" smtClean="0">
                <a:ea typeface="Calibri"/>
              </a:rPr>
              <a:t>           </a:t>
            </a:r>
            <a:r>
              <a:rPr lang="hr-HR" sz="2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Planina </a:t>
            </a: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bila zadovoljna.                          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         Stabalce je izraslo na vrhu planine.​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         Treći vrh dobio je tri stabalca.    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         Bilo je to borovo stabalce.​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         Planina se veselila mijenjanju haljina.       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         Drugi je vrh poželio dva stabalca.​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2378368" y="3405132"/>
            <a:ext cx="269997" cy="28937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2378367" y="2999988"/>
            <a:ext cx="269997" cy="28937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1"/>
          <p:cNvSpPr/>
          <p:nvPr/>
        </p:nvSpPr>
        <p:spPr>
          <a:xfrm>
            <a:off x="2378368" y="2548799"/>
            <a:ext cx="269997" cy="28937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1"/>
          <p:cNvSpPr/>
          <p:nvPr/>
        </p:nvSpPr>
        <p:spPr>
          <a:xfrm>
            <a:off x="2378367" y="2133162"/>
            <a:ext cx="269997" cy="28937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1"/>
          <p:cNvSpPr/>
          <p:nvPr/>
        </p:nvSpPr>
        <p:spPr>
          <a:xfrm>
            <a:off x="2378368" y="1690632"/>
            <a:ext cx="269997" cy="28937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/>
          <p:nvPr/>
        </p:nvSpPr>
        <p:spPr>
          <a:xfrm>
            <a:off x="2378367" y="1275301"/>
            <a:ext cx="269997" cy="28937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1"/>
          <p:cNvSpPr txBox="1"/>
          <p:nvPr/>
        </p:nvSpPr>
        <p:spPr>
          <a:xfrm>
            <a:off x="1246095" y="3953436"/>
            <a:ext cx="985221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 zaboravi napisati naslov priče i pisca.</a:t>
            </a:r>
            <a:endParaRPr sz="28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1"/>
          <p:cNvSpPr/>
          <p:nvPr/>
        </p:nvSpPr>
        <p:spPr>
          <a:xfrm>
            <a:off x="2101199" y="1531058"/>
            <a:ext cx="9429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2118166" y="1122133"/>
            <a:ext cx="9429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2084232" y="1971348"/>
            <a:ext cx="9429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2059729" y="3221427"/>
            <a:ext cx="9429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2092124" y="2400896"/>
            <a:ext cx="9429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2084232" y="2806018"/>
            <a:ext cx="9429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 b="1" i="0" u="none" strike="noStrike" cap="none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2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0B2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 rot="2700000">
            <a:off x="82782" y="-1386168"/>
            <a:ext cx="2424873" cy="3611191"/>
          </a:xfrm>
          <a:custGeom>
            <a:avLst/>
            <a:gdLst/>
            <a:ahLst/>
            <a:cxnLst/>
            <a:rect l="l" t="t" r="r" b="b"/>
            <a:pathLst>
              <a:path w="2424873" h="3611191" extrusionOk="0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 rot="2700000">
            <a:off x="1571000" y="-338582"/>
            <a:ext cx="1635955" cy="1635955"/>
          </a:xfrm>
          <a:custGeom>
            <a:avLst/>
            <a:gdLst/>
            <a:ahLst/>
            <a:cxnLst/>
            <a:rect l="l" t="t" r="r" b="b"/>
            <a:pathLst>
              <a:path w="1635955" h="1635955" extrusionOk="0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/>
          <p:nvPr/>
        </p:nvSpPr>
        <p:spPr>
          <a:xfrm rot="2700000">
            <a:off x="9627985" y="-6588"/>
            <a:ext cx="4059393" cy="2548110"/>
          </a:xfrm>
          <a:custGeom>
            <a:avLst/>
            <a:gdLst/>
            <a:ahLst/>
            <a:cxnLst/>
            <a:rect l="l" t="t" r="r" b="b"/>
            <a:pathLst>
              <a:path w="4059393" h="2548110" extrusionOk="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/>
          <p:nvPr/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2"/>
          <p:cNvSpPr/>
          <p:nvPr/>
        </p:nvSpPr>
        <p:spPr>
          <a:xfrm rot="2700000">
            <a:off x="-29557" y="5198743"/>
            <a:ext cx="2444907" cy="2366116"/>
          </a:xfrm>
          <a:custGeom>
            <a:avLst/>
            <a:gdLst/>
            <a:ahLst/>
            <a:cxnLst/>
            <a:rect l="l" t="t" r="r" b="b"/>
            <a:pathLst>
              <a:path w="2203753" h="2132734" extrusionOk="0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/>
          <p:nvPr/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2"/>
          <p:cNvSpPr/>
          <p:nvPr/>
        </p:nvSpPr>
        <p:spPr>
          <a:xfrm rot="2700000">
            <a:off x="3401311" y="734311"/>
            <a:ext cx="5389379" cy="5389379"/>
          </a:xfrm>
          <a:custGeom>
            <a:avLst/>
            <a:gdLst/>
            <a:ahLst/>
            <a:cxnLst/>
            <a:rect l="l" t="t" r="r" b="b"/>
            <a:pathLst>
              <a:path w="5389379" h="5389379" extrusionOk="0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2"/>
          <p:cNvSpPr txBox="1"/>
          <p:nvPr/>
        </p:nvSpPr>
        <p:spPr>
          <a:xfrm>
            <a:off x="3328467" y="943941"/>
            <a:ext cx="5782716" cy="215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hr-HR" sz="3600" dirty="0" smtClean="0">
                <a:solidFill>
                  <a:srgbClr val="3991C7"/>
                </a:solidFill>
                <a:latin typeface="Calibri"/>
                <a:ea typeface="Calibri"/>
                <a:cs typeface="Calibri"/>
                <a:sym typeface="Calibri"/>
              </a:rPr>
              <a:t>Zadatak:</a:t>
            </a:r>
            <a:r>
              <a:rPr lang="hr-HR" sz="3600" b="0" i="0" u="none" strike="noStrike" cap="none" dirty="0" smtClean="0">
                <a:solidFill>
                  <a:srgbClr val="080808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2"/>
          <p:cNvSpPr/>
          <p:nvPr/>
        </p:nvSpPr>
        <p:spPr>
          <a:xfrm rot="2700000">
            <a:off x="2700283" y="33283"/>
            <a:ext cx="6791435" cy="6791435"/>
          </a:xfrm>
          <a:custGeom>
            <a:avLst/>
            <a:gdLst/>
            <a:ahLst/>
            <a:cxnLst/>
            <a:rect l="l" t="t" r="r" b="b"/>
            <a:pathLst>
              <a:path w="6791435" h="6791435" extrusionOk="0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2"/>
          <p:cNvSpPr/>
          <p:nvPr/>
        </p:nvSpPr>
        <p:spPr>
          <a:xfrm rot="2700000">
            <a:off x="9629823" y="5457591"/>
            <a:ext cx="2231794" cy="2568811"/>
          </a:xfrm>
          <a:custGeom>
            <a:avLst/>
            <a:gdLst/>
            <a:ahLst/>
            <a:cxnLst/>
            <a:rect l="l" t="t" r="r" b="b"/>
            <a:pathLst>
              <a:path w="2940086" h="3384061" extrusionOk="0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2"/>
          <p:cNvSpPr/>
          <p:nvPr/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2"/>
          <p:cNvSpPr txBox="1"/>
          <p:nvPr/>
        </p:nvSpPr>
        <p:spPr>
          <a:xfrm>
            <a:off x="2141184" y="2521079"/>
            <a:ext cx="8247529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Opišite u koje vam je godišnje doba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šuma najljepša.</a:t>
            </a:r>
            <a:r>
              <a:rPr lang="hr-HR" sz="2800" b="0" i="0" u="none" strike="noStrike" cap="none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​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hr-HR" sz="2800" dirty="0">
              <a:solidFill>
                <a:schemeClr val="dk1"/>
              </a:solidFill>
              <a:latin typeface="Quattrocento Sans"/>
              <a:ea typeface="Calibri"/>
              <a:cs typeface="Calibri"/>
              <a:sym typeface="Quattrocento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dirty="0" smtClean="0">
                <a:solidFill>
                  <a:srgbClr val="FF0000"/>
                </a:solidFill>
                <a:latin typeface="Quattrocento Sans"/>
                <a:ea typeface="Calibri"/>
                <a:cs typeface="Calibri"/>
                <a:sym typeface="Quattrocento Sans"/>
              </a:rPr>
              <a:t>Sve to pošaljite u učionicu ili privatnom porukom.</a:t>
            </a:r>
            <a:endParaRPr sz="28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2"/>
          <p:cNvSpPr/>
          <p:nvPr/>
        </p:nvSpPr>
        <p:spPr>
          <a:xfrm rot="2760000">
            <a:off x="1123950" y="352425"/>
            <a:ext cx="914400" cy="914400"/>
          </a:xfrm>
          <a:prstGeom prst="rect">
            <a:avLst/>
          </a:prstGeom>
          <a:solidFill>
            <a:srgbClr val="92D05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 rot="2760000">
            <a:off x="1085850" y="5486400"/>
            <a:ext cx="914400" cy="914400"/>
          </a:xfrm>
          <a:prstGeom prst="rect">
            <a:avLst/>
          </a:prstGeom>
          <a:solidFill>
            <a:srgbClr val="ED7D3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2"/>
          <p:cNvSpPr/>
          <p:nvPr/>
        </p:nvSpPr>
        <p:spPr>
          <a:xfrm rot="2760000">
            <a:off x="10344150" y="5486400"/>
            <a:ext cx="914400" cy="914400"/>
          </a:xfrm>
          <a:prstGeom prst="rect">
            <a:avLst/>
          </a:prstGeom>
          <a:solidFill>
            <a:srgbClr val="F5190A">
              <a:alpha val="96470"/>
            </a:srgb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/>
          <p:nvPr/>
        </p:nvSpPr>
        <p:spPr>
          <a:xfrm rot="2760000">
            <a:off x="10420350" y="457200"/>
            <a:ext cx="914400" cy="9144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"/>
          <p:cNvSpPr txBox="1"/>
          <p:nvPr/>
        </p:nvSpPr>
        <p:spPr>
          <a:xfrm>
            <a:off x="642996" y="4571216"/>
            <a:ext cx="10906008" cy="1115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hr-HR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ŠUMI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13" descr="Slika na kojoj se prikazuje sob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 t="23672" b="15723"/>
          <a:stretch/>
        </p:blipFill>
        <p:spPr>
          <a:xfrm>
            <a:off x="331524" y="320511"/>
            <a:ext cx="3794760" cy="393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3" descr="Slika na kojoj se prikazuje sob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 t="23672" b="15723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3" descr="Slika na kojoj se prikazuje sob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 t="23672" b="15723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2" name="Google Shape;252;p13"/>
          <p:cNvCxnSpPr/>
          <p:nvPr/>
        </p:nvCxnSpPr>
        <p:spPr>
          <a:xfrm>
            <a:off x="1524000" y="5778706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EDA93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3" name="Google Shape;253;p13"/>
          <p:cNvSpPr txBox="1"/>
          <p:nvPr/>
        </p:nvSpPr>
        <p:spPr>
          <a:xfrm>
            <a:off x="3784270" y="370113"/>
            <a:ext cx="46135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1828799" y="896053"/>
            <a:ext cx="1355765" cy="920337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/>
          <p:nvPr/>
        </p:nvSpPr>
        <p:spPr>
          <a:xfrm rot="240000">
            <a:off x="5757552" y="945533"/>
            <a:ext cx="1355765" cy="920337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/>
          <p:nvPr/>
        </p:nvSpPr>
        <p:spPr>
          <a:xfrm rot="240000">
            <a:off x="9626928" y="896052"/>
            <a:ext cx="1355765" cy="920337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 txBox="1"/>
          <p:nvPr/>
        </p:nvSpPr>
        <p:spPr>
          <a:xfrm>
            <a:off x="1987509" y="1027586"/>
            <a:ext cx="11400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PRVI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TRAVNJA!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3"/>
          <p:cNvSpPr txBox="1"/>
          <p:nvPr/>
        </p:nvSpPr>
        <p:spPr>
          <a:xfrm>
            <a:off x="5866781" y="1086962"/>
            <a:ext cx="11400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PRVI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TRAVNJA!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3"/>
          <p:cNvSpPr txBox="1"/>
          <p:nvPr/>
        </p:nvSpPr>
        <p:spPr>
          <a:xfrm>
            <a:off x="9736157" y="1067170"/>
            <a:ext cx="11400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PRVI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TRAVNJA!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3"/>
          <p:cNvSpPr/>
          <p:nvPr/>
        </p:nvSpPr>
        <p:spPr>
          <a:xfrm>
            <a:off x="1594385" y="3083749"/>
            <a:ext cx="1187531" cy="111825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"/>
          <p:cNvSpPr/>
          <p:nvPr/>
        </p:nvSpPr>
        <p:spPr>
          <a:xfrm>
            <a:off x="5275735" y="2974891"/>
            <a:ext cx="1128154" cy="119742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 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NIJE 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DANAS!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9145111" y="3004579"/>
            <a:ext cx="1791193" cy="116773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3"/>
          <p:cNvSpPr txBox="1"/>
          <p:nvPr/>
        </p:nvSpPr>
        <p:spPr>
          <a:xfrm>
            <a:off x="1951016" y="3178132"/>
            <a:ext cx="92231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NIJE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DANAS!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3"/>
          <p:cNvSpPr txBox="1"/>
          <p:nvPr/>
        </p:nvSpPr>
        <p:spPr>
          <a:xfrm>
            <a:off x="5575465" y="3111335"/>
            <a:ext cx="93221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​NIJE ​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DANAS!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"/>
          <p:cNvSpPr txBox="1"/>
          <p:nvPr/>
        </p:nvSpPr>
        <p:spPr>
          <a:xfrm>
            <a:off x="9810998" y="3180606"/>
            <a:ext cx="118951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ZAŠTO TO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GOVORIŠ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AKO NIJE?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14" descr="Slika na kojoj se prikazuje sob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 t="1263" r="-2" b="-2"/>
          <a:stretch/>
        </p:blipFill>
        <p:spPr>
          <a:xfrm>
            <a:off x="2" y="10"/>
            <a:ext cx="4063593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4" descr="Slika na kojoj se prikazuje sob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 t="1263" r="-2" b="-2"/>
          <a:stretch/>
        </p:blipFill>
        <p:spPr>
          <a:xfrm>
            <a:off x="4064204" y="10"/>
            <a:ext cx="4063593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4" descr="Slika na kojoj se prikazuje sob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 t="1263" r="-2" b="-2"/>
          <a:stretch/>
        </p:blipFill>
        <p:spPr>
          <a:xfrm>
            <a:off x="8128407" y="10"/>
            <a:ext cx="4063593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4"/>
          <p:cNvSpPr/>
          <p:nvPr/>
        </p:nvSpPr>
        <p:spPr>
          <a:xfrm>
            <a:off x="1818903" y="1974729"/>
            <a:ext cx="2068285" cy="1167739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4"/>
          <p:cNvSpPr txBox="1"/>
          <p:nvPr/>
        </p:nvSpPr>
        <p:spPr>
          <a:xfrm>
            <a:off x="2086470" y="2096365"/>
            <a:ext cx="170410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HTIO BIH DA JE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SVAKI DAN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PRVI TRAVNJA!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4"/>
          <p:cNvSpPr/>
          <p:nvPr/>
        </p:nvSpPr>
        <p:spPr>
          <a:xfrm>
            <a:off x="1050099" y="4488996"/>
            <a:ext cx="1187531" cy="111825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"/>
          <p:cNvSpPr txBox="1"/>
          <p:nvPr/>
        </p:nvSpPr>
        <p:spPr>
          <a:xfrm>
            <a:off x="1369620" y="4862944"/>
            <a:ext cx="10212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ZAŠTO?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5826825" y="2093482"/>
            <a:ext cx="2206830" cy="1078675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4"/>
          <p:cNvSpPr txBox="1"/>
          <p:nvPr/>
        </p:nvSpPr>
        <p:spPr>
          <a:xfrm>
            <a:off x="6044911" y="2304182"/>
            <a:ext cx="19614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ŽELIM SE SVAKI DAN SMIJATI...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9607136" y="2044001"/>
            <a:ext cx="2068285" cy="1167739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 SKAKATI ŠUMOM!​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 txBox="1"/>
          <p:nvPr/>
        </p:nvSpPr>
        <p:spPr>
          <a:xfrm>
            <a:off x="9973665" y="2314079"/>
            <a:ext cx="132805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SKAKATI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ŠUMOM!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9283657" y="4300970"/>
            <a:ext cx="1187531" cy="111825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4"/>
          <p:cNvSpPr txBox="1"/>
          <p:nvPr/>
        </p:nvSpPr>
        <p:spPr>
          <a:xfrm>
            <a:off x="9642762" y="4259281"/>
            <a:ext cx="102127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ZAR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TI 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GLEDAŠ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hr-H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TV?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15" descr="Slika na kojoj se prikazuje soba&#10;&#10;Opis je generiran uz vrlo visoku pouzdanost"/>
          <p:cNvPicPr preferRelativeResize="0"/>
          <p:nvPr/>
        </p:nvPicPr>
        <p:blipFill rotWithShape="1">
          <a:blip r:embed="rId3">
            <a:alphaModFix/>
          </a:blip>
          <a:srcRect t="1263" r="-2" b="-2"/>
          <a:stretch/>
        </p:blipFill>
        <p:spPr>
          <a:xfrm>
            <a:off x="781794" y="306789"/>
            <a:ext cx="3440139" cy="58090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8" name="Google Shape;288;p15"/>
          <p:cNvCxnSpPr/>
          <p:nvPr/>
        </p:nvCxnSpPr>
        <p:spPr>
          <a:xfrm>
            <a:off x="443344" y="854033"/>
            <a:ext cx="4354285" cy="4324596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9" name="Google Shape;289;p15"/>
          <p:cNvCxnSpPr/>
          <p:nvPr/>
        </p:nvCxnSpPr>
        <p:spPr>
          <a:xfrm flipH="1">
            <a:off x="447674" y="690130"/>
            <a:ext cx="4354284" cy="4443349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0" name="Google Shape;290;p15"/>
          <p:cNvSpPr txBox="1"/>
          <p:nvPr/>
        </p:nvSpPr>
        <p:spPr>
          <a:xfrm>
            <a:off x="6999267" y="814201"/>
            <a:ext cx="365364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hr-HR" sz="36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OSTANITE DOMA!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5"/>
          <p:cNvSpPr txBox="1"/>
          <p:nvPr/>
        </p:nvSpPr>
        <p:spPr>
          <a:xfrm>
            <a:off x="7280673" y="1808150"/>
            <a:ext cx="326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STRPITE SE MALO!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5"/>
          <p:cNvSpPr txBox="1"/>
          <p:nvPr/>
        </p:nvSpPr>
        <p:spPr>
          <a:xfrm>
            <a:off x="5939147" y="2673432"/>
            <a:ext cx="569223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ŠUMA JE TU VEĆ TISUĆAMA GODINA,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r-H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 ONA MOŽE ČEKATI -  ČEKAJTE I VI!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CD10F59D587A4AA3026165A57E4632" ma:contentTypeVersion="12" ma:contentTypeDescription="Create a new document." ma:contentTypeScope="" ma:versionID="dcf82be31bbdad091895b0ebe3441540">
  <xsd:schema xmlns:xsd="http://www.w3.org/2001/XMLSchema" xmlns:xs="http://www.w3.org/2001/XMLSchema" xmlns:p="http://schemas.microsoft.com/office/2006/metadata/properties" xmlns:ns2="9e35bf89-78aa-460c-be0b-ce41932056ff" xmlns:ns3="feb15741-2ad1-4cdb-a61a-d92b17366e14" targetNamespace="http://schemas.microsoft.com/office/2006/metadata/properties" ma:root="true" ma:fieldsID="a1874c73b9a7cdcf2a0c4e70e538c7fd" ns2:_="" ns3:_="">
    <xsd:import namespace="9e35bf89-78aa-460c-be0b-ce41932056ff"/>
    <xsd:import namespace="feb15741-2ad1-4cdb-a61a-d92b17366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35bf89-78aa-460c-be0b-ce41932056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b15741-2ad1-4cdb-a61a-d92b17366e1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F61A3A-53B6-4101-AFF7-E2707E5898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993276-DB77-4771-B361-C36E4F04B82D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feb15741-2ad1-4cdb-a61a-d92b17366e14"/>
    <ds:schemaRef ds:uri="http://purl.org/dc/dcmitype/"/>
    <ds:schemaRef ds:uri="http://schemas.microsoft.com/office/2006/documentManagement/types"/>
    <ds:schemaRef ds:uri="http://schemas.microsoft.com/office/infopath/2007/PartnerControls"/>
    <ds:schemaRef ds:uri="9e35bf89-78aa-460c-be0b-ce41932056f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9946656-E2FB-4AEF-BEFA-3EF93B5B94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35bf89-78aa-460c-be0b-ce41932056ff"/>
    <ds:schemaRef ds:uri="feb15741-2ad1-4cdb-a61a-d92b17366e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103</Words>
  <Application>Microsoft Office PowerPoint</Application>
  <PresentationFormat>Prilagođeno</PresentationFormat>
  <Paragraphs>76</Paragraphs>
  <Slides>8</Slides>
  <Notes>8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2</vt:i4>
      </vt:variant>
      <vt:variant>
        <vt:lpstr>Naslovi slajdova</vt:lpstr>
      </vt:variant>
      <vt:variant>
        <vt:i4>8</vt:i4>
      </vt:variant>
    </vt:vector>
  </HeadingPairs>
  <TitlesOfParts>
    <vt:vector size="14" baseType="lpstr">
      <vt:lpstr>Arial</vt:lpstr>
      <vt:lpstr>Noto Sans Symbols</vt:lpstr>
      <vt:lpstr>Calibri</vt:lpstr>
      <vt:lpstr>Quattrocento Sans</vt:lpstr>
      <vt:lpstr>Office Theme</vt:lpstr>
      <vt:lpstr>Office Theme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Tatjana</dc:creator>
  <cp:lastModifiedBy>Lenovo3</cp:lastModifiedBy>
  <cp:revision>16</cp:revision>
  <dcterms:created xsi:type="dcterms:W3CDTF">2020-03-11T10:56:06Z</dcterms:created>
  <dcterms:modified xsi:type="dcterms:W3CDTF">2020-04-19T15:59:07Z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0x01010048CD10F59D587A4AA3026165A57E4632</vt:lpwstr>
  </property>
</Properties>
</file>