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webextensions/taskpanes.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png" ContentType="image/png"/>
  <Override PartName="/ppt/media/image9.jpeg" ContentType="image/jpe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jpeg" ContentType="image/jpe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microsoft.com/office/2011/relationships/webextensiontaskpanes" Target="ppt/webextensions/taskpanes.xml"/><Relationship Id="rId5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layout>
        <c:manualLayout>
          <c:layoutTarget val="inner"/>
          <c:xMode val="edge"/>
          <c:yMode val="edge"/>
          <c:x val="0.0543378614884574"/>
          <c:y val="0.0525856697819315"/>
          <c:w val="0.898574881240103"/>
          <c:h val="0.824797507788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najdraže voće</c:v>
                </c:pt>
              </c:strCache>
            </c:strRef>
          </c:tx>
          <c:spPr>
            <a:solidFill>
              <a:srgbClr val="fa7e5c"/>
            </a:solidFill>
            <a:ln>
              <a:noFill/>
            </a:ln>
          </c:spPr>
          <c:invertIfNegative val="0"/>
          <c:dLbls>
            <c:numFmt formatCode="General" sourceLinked="1"/>
            <c:txPr>
              <a:bodyPr/>
              <a:lstStyle/>
              <a:p>
                <a:pPr>
                  <a:defRPr b="0" sz="1000" spc="-1" strike="noStrike">
                    <a:solidFill>
                      <a:srgbClr val="ffffff"/>
                    </a:solidFill>
                    <a:latin typeface="Trebuchet M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5"/>
                <c:pt idx="0">
                  <c:v>banana</c:v>
                </c:pt>
                <c:pt idx="1">
                  <c:v>jabuka</c:v>
                </c:pt>
                <c:pt idx="2">
                  <c:v>lubenica</c:v>
                </c:pt>
                <c:pt idx="3">
                  <c:v>jagoda</c:v>
                </c:pt>
                <c:pt idx="4">
                  <c:v>kruška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gapWidth val="219"/>
        <c:overlap val="-27"/>
        <c:axId val="2523396"/>
        <c:axId val="31319531"/>
      </c:barChart>
      <c:catAx>
        <c:axId val="2523396"/>
        <c:scaling>
          <c:orientation val="minMax"/>
        </c:scaling>
        <c:delete val="0"/>
        <c:axPos val="b"/>
        <c:numFmt formatCode="[$-41A]DD/MM/YYYY" sourceLinked="1"/>
        <c:majorTickMark val="none"/>
        <c:minorTickMark val="none"/>
        <c:tickLblPos val="nextTo"/>
        <c:spPr>
          <a:ln w="9360">
            <a:solidFill>
              <a:srgbClr val="ffffff"/>
            </a:solidFill>
            <a:round/>
          </a:ln>
        </c:spPr>
        <c:txPr>
          <a:bodyPr/>
          <a:lstStyle/>
          <a:p>
            <a:pPr>
              <a:defRPr b="0" sz="1197" spc="-1" strike="noStrike">
                <a:solidFill>
                  <a:srgbClr val="ffffff"/>
                </a:solidFill>
                <a:latin typeface="Trebuchet MS"/>
              </a:defRPr>
            </a:pPr>
          </a:p>
        </c:txPr>
        <c:crossAx val="31319531"/>
        <c:crosses val="autoZero"/>
        <c:auto val="1"/>
        <c:lblAlgn val="ctr"/>
        <c:lblOffset val="100"/>
      </c:catAx>
      <c:valAx>
        <c:axId val="31319531"/>
        <c:scaling>
          <c:orientation val="minMax"/>
          <c:max val="5"/>
        </c:scaling>
        <c:delete val="0"/>
        <c:axPos val="l"/>
        <c:majorGridlines>
          <c:spPr>
            <a:ln w="9360">
              <a:solidFill>
                <a:srgbClr val="ffffff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b="0" sz="1197" spc="-1" strike="noStrike">
                <a:solidFill>
                  <a:srgbClr val="ffffff"/>
                </a:solidFill>
                <a:latin typeface="Trebuchet MS"/>
              </a:defRPr>
            </a:pPr>
          </a:p>
        </c:txPr>
        <c:crossAx val="2523396"/>
        <c:crosses val="autoZero"/>
        <c:majorUnit val="1"/>
      </c:valAx>
      <c:spPr>
        <a:noFill/>
        <a:ln>
          <a:noFill/>
        </a:ln>
      </c:spPr>
    </c:plotArea>
    <c:plotVisOnly val="1"/>
    <c:dispBlanksAs val="gap"/>
  </c:chart>
  <c:spPr>
    <a:solidFill>
      <a:srgbClr val="808080"/>
    </a:solidFill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Skup 1</c:v>
                </c:pt>
              </c:strCache>
            </c:strRef>
          </c:tx>
          <c:spPr>
            <a:solidFill>
              <a:srgbClr val="fa7e5c"/>
            </a:solidFill>
            <a:ln w="28440">
              <a:solidFill>
                <a:srgbClr val="fa7e5c"/>
              </a:solidFill>
              <a:round/>
            </a:ln>
          </c:spPr>
          <c:marker>
            <c:symbol val="none"/>
          </c:marker>
          <c:dLbls>
            <c:numFmt formatCode="General" sourceLinked="1"/>
            <c:txPr>
              <a:bodyPr/>
              <a:lstStyle/>
              <a:p>
                <a:pPr>
                  <a:defRPr b="0" sz="1000" spc="-1" strike="noStrike">
                    <a:solidFill>
                      <a:srgbClr val="ffffff"/>
                    </a:solidFill>
                    <a:latin typeface="Trebuchet M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5"/>
                <c:pt idx="0">
                  <c:v>banana</c:v>
                </c:pt>
                <c:pt idx="1">
                  <c:v>jabuka</c:v>
                </c:pt>
                <c:pt idx="2">
                  <c:v>lubenica</c:v>
                </c:pt>
                <c:pt idx="3">
                  <c:v>jagoda</c:v>
                </c:pt>
                <c:pt idx="4">
                  <c:v>kruška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smooth val="0"/>
        </c:ser>
        <c:hiLowLines>
          <c:spPr>
            <a:ln>
              <a:noFill/>
            </a:ln>
          </c:spPr>
        </c:hiLowLines>
        <c:marker val="0"/>
        <c:axId val="64942119"/>
        <c:axId val="27996613"/>
      </c:lineChart>
      <c:catAx>
        <c:axId val="64942119"/>
        <c:scaling>
          <c:orientation val="minMax"/>
        </c:scaling>
        <c:delete val="0"/>
        <c:axPos val="b"/>
        <c:numFmt formatCode="[$-41A]DD/MM/YYYY" sourceLinked="1"/>
        <c:majorTickMark val="none"/>
        <c:minorTickMark val="none"/>
        <c:tickLblPos val="nextTo"/>
        <c:spPr>
          <a:ln w="9360">
            <a:solidFill>
              <a:srgbClr val="ffffff"/>
            </a:solidFill>
            <a:round/>
          </a:ln>
        </c:spPr>
        <c:txPr>
          <a:bodyPr/>
          <a:lstStyle/>
          <a:p>
            <a:pPr>
              <a:defRPr b="0" sz="1197" spc="-1" strike="noStrike">
                <a:solidFill>
                  <a:srgbClr val="ffffff"/>
                </a:solidFill>
                <a:latin typeface="Trebuchet MS"/>
              </a:defRPr>
            </a:pPr>
          </a:p>
        </c:txPr>
        <c:crossAx val="27996613"/>
        <c:crosses val="autoZero"/>
        <c:auto val="1"/>
        <c:lblAlgn val="ctr"/>
        <c:lblOffset val="100"/>
      </c:catAx>
      <c:valAx>
        <c:axId val="27996613"/>
        <c:scaling>
          <c:orientation val="minMax"/>
          <c:max val="5"/>
        </c:scaling>
        <c:delete val="0"/>
        <c:axPos val="l"/>
        <c:majorGridlines>
          <c:spPr>
            <a:ln w="9360">
              <a:solidFill>
                <a:srgbClr val="ffffff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lstStyle/>
          <a:p>
            <a:pPr>
              <a:defRPr b="0" sz="1197" spc="-1" strike="noStrike">
                <a:solidFill>
                  <a:srgbClr val="ffffff"/>
                </a:solidFill>
                <a:latin typeface="Trebuchet MS"/>
              </a:defRPr>
            </a:pPr>
          </a:p>
        </c:txPr>
        <c:crossAx val="64942119"/>
        <c:crosses val="autoZero"/>
        <c:crossBetween val="midCat"/>
        <c:majorUnit val="1"/>
      </c:valAx>
      <c:spPr>
        <a:solidFill>
          <a:srgbClr val="808080"/>
        </a:solidFill>
        <a:ln>
          <a:noFill/>
        </a:ln>
      </c:spPr>
    </c:plotArea>
    <c:plotVisOnly val="1"/>
    <c:dispBlanksAs val="gap"/>
  </c:chart>
  <c:spPr>
    <a:noFill/>
    <a:ln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80400" y="2336760"/>
            <a:ext cx="9613440" cy="3598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9613440" cy="359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4691160" cy="359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606640" y="2336760"/>
            <a:ext cx="4691160" cy="359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80400" y="753120"/>
            <a:ext cx="9613440" cy="5010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606640" y="2336760"/>
            <a:ext cx="4691160" cy="359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80400" y="421668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4691160" cy="359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60664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606640" y="421668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60664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80400" y="4216680"/>
            <a:ext cx="961344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961344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80400" y="4216680"/>
            <a:ext cx="961344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60664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80400" y="421668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606640" y="421668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3930840" y="233676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7181280" y="233676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680400" y="421668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3930840" y="421668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7181280" y="421668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80400" y="2336760"/>
            <a:ext cx="9613440" cy="3598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9613440" cy="359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4691160" cy="359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606640" y="2336760"/>
            <a:ext cx="4691160" cy="359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80400" y="753120"/>
            <a:ext cx="9613440" cy="5010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5606640" y="2336760"/>
            <a:ext cx="4691160" cy="359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80400" y="421668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4691160" cy="359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60664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606640" y="421668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560664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80400" y="4216680"/>
            <a:ext cx="961344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961344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80400" y="4216680"/>
            <a:ext cx="961344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5606640" y="233676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80400" y="421668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5606640" y="4216680"/>
            <a:ext cx="469116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80400" y="233676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3930840" y="233676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7181280" y="233676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680400" y="421668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3930840" y="421668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7181280" y="4216680"/>
            <a:ext cx="3095280" cy="1716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6" descr=""/>
          <p:cNvPicPr/>
          <p:nvPr/>
        </p:nvPicPr>
        <p:blipFill>
          <a:blip r:embed="rId2">
            <a:alphaModFix amt="1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pic>
        <p:nvPicPr>
          <p:cNvPr id="1" name="Picture 6" descr=""/>
          <p:cNvPicPr/>
          <p:nvPr/>
        </p:nvPicPr>
        <p:blipFill>
          <a:blip r:embed="rId3"/>
          <a:stretch/>
        </p:blipFill>
        <p:spPr>
          <a:xfrm>
            <a:off x="0" y="4242960"/>
            <a:ext cx="8967600" cy="275760"/>
          </a:xfrm>
          <a:prstGeom prst="rect">
            <a:avLst/>
          </a:prstGeom>
          <a:ln>
            <a:noFill/>
          </a:ln>
        </p:spPr>
      </p:pic>
      <p:pic>
        <p:nvPicPr>
          <p:cNvPr id="2" name="Picture 7" descr=""/>
          <p:cNvPicPr/>
          <p:nvPr/>
        </p:nvPicPr>
        <p:blipFill>
          <a:blip r:embed="rId4"/>
          <a:stretch/>
        </p:blipFill>
        <p:spPr>
          <a:xfrm>
            <a:off x="9111600" y="4243680"/>
            <a:ext cx="3076920" cy="276480"/>
          </a:xfrm>
          <a:prstGeom prst="rect">
            <a:avLst/>
          </a:prstGeom>
          <a:ln>
            <a:noFill/>
          </a:ln>
        </p:spPr>
      </p:pic>
      <p:sp>
        <p:nvSpPr>
          <p:cNvPr id="3" name="CustomShape 1"/>
          <p:cNvSpPr/>
          <p:nvPr/>
        </p:nvSpPr>
        <p:spPr>
          <a:xfrm>
            <a:off x="0" y="2590200"/>
            <a:ext cx="8967600" cy="165996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2"/>
          <p:cNvSpPr/>
          <p:nvPr/>
        </p:nvSpPr>
        <p:spPr>
          <a:xfrm>
            <a:off x="9111600" y="2590200"/>
            <a:ext cx="3076920" cy="1659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PlaceHolder 3"/>
          <p:cNvSpPr>
            <a:spLocks noGrp="1"/>
          </p:cNvSpPr>
          <p:nvPr>
            <p:ph type="title"/>
          </p:nvPr>
        </p:nvSpPr>
        <p:spPr>
          <a:xfrm>
            <a:off x="680400" y="2733840"/>
            <a:ext cx="8143920" cy="1372680"/>
          </a:xfrm>
          <a:prstGeom prst="rect">
            <a:avLst/>
          </a:prstGeom>
        </p:spPr>
        <p:txBody>
          <a:bodyPr anchor="b">
            <a:noAutofit/>
          </a:bodyPr>
          <a:p>
            <a:pPr algn="r">
              <a:lnSpc>
                <a:spcPct val="90000"/>
              </a:lnSpc>
            </a:pPr>
            <a:r>
              <a:rPr b="0" lang="sr-Latn-RS" sz="5400" spc="-1" strike="noStrike">
                <a:solidFill>
                  <a:srgbClr val="ffffff"/>
                </a:solidFill>
                <a:latin typeface="Trebuchet MS"/>
              </a:rPr>
              <a:t>Uredite stil naslova matrice</a:t>
            </a:r>
            <a:endParaRPr b="0" lang="sr-Latn-RS" sz="5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dt"/>
          </p:nvPr>
        </p:nvSpPr>
        <p:spPr>
          <a:xfrm>
            <a:off x="7551000" y="593604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E1DFAD6-F8CF-43CD-AC19-77B563277353}" type="datetime">
              <a:rPr b="0" lang="hr-HR" sz="1050" spc="-1" strike="noStrike">
                <a:solidFill>
                  <a:srgbClr val="ffffff"/>
                </a:solidFill>
                <a:latin typeface="Trebuchet MS"/>
              </a:rPr>
              <a:t>1.04.20</a:t>
            </a:fld>
            <a:endParaRPr b="0" lang="hr-HR" sz="1050" spc="-1" strike="noStrike"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ftr"/>
          </p:nvPr>
        </p:nvSpPr>
        <p:spPr>
          <a:xfrm>
            <a:off x="680400" y="5936040"/>
            <a:ext cx="68702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r-HR" sz="2400" spc="-1" strike="noStrike">
              <a:latin typeface="Times New Roman"/>
            </a:endParaRPr>
          </a:p>
        </p:txBody>
      </p:sp>
      <p:sp>
        <p:nvSpPr>
          <p:cNvPr id="8" name="PlaceHolder 6"/>
          <p:cNvSpPr>
            <a:spLocks noGrp="1"/>
          </p:cNvSpPr>
          <p:nvPr>
            <p:ph type="sldNum"/>
          </p:nvPr>
        </p:nvSpPr>
        <p:spPr>
          <a:xfrm>
            <a:off x="9255240" y="2750400"/>
            <a:ext cx="1171440" cy="135612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2F63BC71-084F-436A-BFA4-DF3E7203C734}" type="slidenum">
              <a:rPr b="0" lang="hr-HR" sz="3600" spc="-1" strike="noStrike">
                <a:solidFill>
                  <a:srgbClr val="ffffff"/>
                </a:solidFill>
                <a:latin typeface="Trebuchet MS"/>
              </a:rPr>
              <a:t>&lt;number&gt;</a:t>
            </a:fld>
            <a:endParaRPr b="0" lang="hr-HR" sz="3600" spc="-1" strike="noStrike">
              <a:latin typeface="Times New Roman"/>
            </a:endParaRPr>
          </a:p>
        </p:txBody>
      </p:sp>
      <p:sp>
        <p:nvSpPr>
          <p:cNvPr id="9" name="PlaceHolder 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Kliknite za uređivanje oblika teksta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r-Latn-RS" sz="1800" spc="-1" strike="noStrike">
                <a:solidFill>
                  <a:srgbClr val="ffffff"/>
                </a:solidFill>
                <a:latin typeface="Trebuchet MS"/>
              </a:rPr>
              <a:t>Druga razina konture</a:t>
            </a:r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r-Latn-RS" sz="1600" spc="-1" strike="noStrike">
                <a:solidFill>
                  <a:srgbClr val="ffffff"/>
                </a:solidFill>
                <a:latin typeface="Trebuchet MS"/>
              </a:rPr>
              <a:t>Treća razina konture</a:t>
            </a:r>
            <a:endParaRPr b="0" lang="sr-Latn-RS" sz="1600" spc="-1" strike="noStrike">
              <a:solidFill>
                <a:srgbClr val="ffffff"/>
              </a:solidFill>
              <a:latin typeface="Trebuchet M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r-Latn-RS" sz="1600" spc="-1" strike="noStrike">
                <a:solidFill>
                  <a:srgbClr val="ffffff"/>
                </a:solidFill>
                <a:latin typeface="Trebuchet MS"/>
              </a:rPr>
              <a:t>Četvrta razina kontura</a:t>
            </a:r>
            <a:endParaRPr b="0" lang="sr-Latn-RS" sz="1600" spc="-1" strike="noStrike">
              <a:solidFill>
                <a:srgbClr val="ffffff"/>
              </a:solidFill>
              <a:latin typeface="Trebuchet M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r-Latn-RS" sz="2000" spc="-1" strike="noStrike">
                <a:solidFill>
                  <a:srgbClr val="ffffff"/>
                </a:solidFill>
                <a:latin typeface="Trebuchet MS"/>
              </a:rPr>
              <a:t>Peta razina kontura</a:t>
            </a:r>
            <a:endParaRPr b="0" lang="sr-Latn-RS" sz="2000" spc="-1" strike="noStrike">
              <a:solidFill>
                <a:srgbClr val="ffffff"/>
              </a:solidFill>
              <a:latin typeface="Trebuchet M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r-Latn-RS" sz="2000" spc="-1" strike="noStrike">
                <a:solidFill>
                  <a:srgbClr val="ffffff"/>
                </a:solidFill>
                <a:latin typeface="Trebuchet MS"/>
              </a:rPr>
              <a:t>Šesta razina kontura</a:t>
            </a:r>
            <a:endParaRPr b="0" lang="sr-Latn-RS" sz="2000" spc="-1" strike="noStrike">
              <a:solidFill>
                <a:srgbClr val="ffffff"/>
              </a:solidFill>
              <a:latin typeface="Trebuchet M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r-Latn-RS" sz="2000" spc="-1" strike="noStrike">
                <a:solidFill>
                  <a:srgbClr val="ffffff"/>
                </a:solidFill>
                <a:latin typeface="Trebuchet MS"/>
              </a:rPr>
              <a:t>Sedma razina konture</a:t>
            </a:r>
            <a:endParaRPr b="0" lang="sr-Latn-RS" sz="20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6" descr=""/>
          <p:cNvPicPr/>
          <p:nvPr/>
        </p:nvPicPr>
        <p:blipFill>
          <a:blip r:embed="rId2">
            <a:alphaModFix amt="1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pic>
        <p:nvPicPr>
          <p:cNvPr id="47" name="Picture 14" descr=""/>
          <p:cNvPicPr/>
          <p:nvPr/>
        </p:nvPicPr>
        <p:blipFill>
          <a:blip r:embed="rId3"/>
          <a:stretch/>
        </p:blipFill>
        <p:spPr>
          <a:xfrm>
            <a:off x="0" y="1970280"/>
            <a:ext cx="10437480" cy="320760"/>
          </a:xfrm>
          <a:prstGeom prst="rect">
            <a:avLst/>
          </a:prstGeom>
          <a:ln>
            <a:noFill/>
          </a:ln>
        </p:spPr>
      </p:pic>
      <p:pic>
        <p:nvPicPr>
          <p:cNvPr id="48" name="Picture 15" descr=""/>
          <p:cNvPicPr/>
          <p:nvPr/>
        </p:nvPicPr>
        <p:blipFill>
          <a:blip r:embed="rId4"/>
          <a:stretch/>
        </p:blipFill>
        <p:spPr>
          <a:xfrm>
            <a:off x="10585800" y="1971360"/>
            <a:ext cx="1602720" cy="144000"/>
          </a:xfrm>
          <a:prstGeom prst="rect">
            <a:avLst/>
          </a:prstGeom>
          <a:ln>
            <a:noFill/>
          </a:ln>
        </p:spPr>
      </p:pic>
      <p:sp>
        <p:nvSpPr>
          <p:cNvPr id="49" name="CustomShape 1"/>
          <p:cNvSpPr/>
          <p:nvPr/>
        </p:nvSpPr>
        <p:spPr>
          <a:xfrm>
            <a:off x="0" y="609480"/>
            <a:ext cx="10437480" cy="136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CustomShape 2"/>
          <p:cNvSpPr/>
          <p:nvPr/>
        </p:nvSpPr>
        <p:spPr>
          <a:xfrm>
            <a:off x="10585800" y="609480"/>
            <a:ext cx="1602720" cy="136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PlaceHolder 3"/>
          <p:cNvSpPr>
            <a:spLocks noGrp="1"/>
          </p:cNvSpPr>
          <p:nvPr>
            <p:ph type="title"/>
          </p:nvPr>
        </p:nvSpPr>
        <p:spPr>
          <a:xfrm>
            <a:off x="680400" y="753120"/>
            <a:ext cx="9613440" cy="108072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sr-Latn-RS" sz="3600" spc="-1" strike="noStrike">
                <a:solidFill>
                  <a:srgbClr val="ffffff"/>
                </a:solidFill>
                <a:latin typeface="Trebuchet MS"/>
              </a:rPr>
              <a:t>Uredite stil naslova matrice</a:t>
            </a:r>
            <a:endParaRPr b="0" lang="sr-Latn-RS" sz="36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80400" y="2336760"/>
            <a:ext cx="9613440" cy="359892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Uredite stilove teksta matrice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2000" spc="-1" strike="noStrike">
                <a:solidFill>
                  <a:srgbClr val="ffffff"/>
                </a:solidFill>
                <a:latin typeface="Trebuchet MS"/>
              </a:rPr>
              <a:t>Druga razina</a:t>
            </a:r>
            <a:endParaRPr b="0" lang="sr-Latn-RS" sz="2000" spc="-1" strike="noStrike">
              <a:solidFill>
                <a:srgbClr val="ffffff"/>
              </a:solidFill>
              <a:latin typeface="Trebuchet MS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1800" spc="-1" strike="noStrike">
                <a:solidFill>
                  <a:srgbClr val="ffffff"/>
                </a:solidFill>
                <a:latin typeface="Trebuchet MS"/>
              </a:rPr>
              <a:t>Treća razina</a:t>
            </a:r>
            <a:endParaRPr b="0" lang="sr-Latn-RS" sz="1800" spc="-1" strike="noStrike">
              <a:solidFill>
                <a:srgbClr val="ffffff"/>
              </a:solidFill>
              <a:latin typeface="Trebuchet MS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1600" spc="-1" strike="noStrike">
                <a:solidFill>
                  <a:srgbClr val="ffffff"/>
                </a:solidFill>
                <a:latin typeface="Trebuchet MS"/>
              </a:rPr>
              <a:t>Četvrta razina</a:t>
            </a:r>
            <a:endParaRPr b="0" lang="sr-Latn-RS" sz="1600" spc="-1" strike="noStrike">
              <a:solidFill>
                <a:srgbClr val="ffffff"/>
              </a:solidFill>
              <a:latin typeface="Trebuchet MS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1600" spc="-1" strike="noStrike">
                <a:solidFill>
                  <a:srgbClr val="ffffff"/>
                </a:solidFill>
                <a:latin typeface="Trebuchet MS"/>
              </a:rPr>
              <a:t>Peta razina</a:t>
            </a:r>
            <a:endParaRPr b="0" lang="sr-Latn-RS" sz="16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dt"/>
          </p:nvPr>
        </p:nvSpPr>
        <p:spPr>
          <a:xfrm>
            <a:off x="7551000" y="593604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3B76CAE-FA4B-403E-83CA-332431653163}" type="datetime">
              <a:rPr b="0" lang="hr-HR" sz="1050" spc="-1" strike="noStrike">
                <a:solidFill>
                  <a:srgbClr val="ffffff"/>
                </a:solidFill>
                <a:latin typeface="Trebuchet MS"/>
              </a:rPr>
              <a:t>1.04.20</a:t>
            </a:fld>
            <a:endParaRPr b="0" lang="hr-HR" sz="1050" spc="-1" strike="noStrike"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ftr"/>
          </p:nvPr>
        </p:nvSpPr>
        <p:spPr>
          <a:xfrm>
            <a:off x="680400" y="5936040"/>
            <a:ext cx="68702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hr-HR" sz="2400" spc="-1" strike="noStrike">
              <a:latin typeface="Times New Roman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 type="sldNum"/>
          </p:nvPr>
        </p:nvSpPr>
        <p:spPr>
          <a:xfrm>
            <a:off x="10729440" y="753120"/>
            <a:ext cx="1153800" cy="109044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59F04D3E-859C-4C7C-8B6A-81249290008C}" type="slidenum">
              <a:rPr b="0" lang="hr-HR" sz="3600" spc="-1" strike="noStrike">
                <a:solidFill>
                  <a:srgbClr val="ffffff"/>
                </a:solidFill>
                <a:latin typeface="Trebuchet MS"/>
              </a:rPr>
              <a:t>&lt;number&gt;</a:t>
            </a:fld>
            <a:endParaRPr b="0" lang="hr-HR" sz="36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chart" Target="../charts/chart2.xml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680400" y="2733840"/>
            <a:ext cx="8143920" cy="13726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90000"/>
              </a:lnSpc>
            </a:pPr>
            <a:r>
              <a:rPr b="0" lang="sr-Latn-RS" sz="5400" spc="-1" strike="noStrike">
                <a:solidFill>
                  <a:srgbClr val="ffffff"/>
                </a:solidFill>
                <a:latin typeface="Trebuchet MS"/>
              </a:rPr>
              <a:t>Prikaz i analiza podataka</a:t>
            </a:r>
            <a:endParaRPr b="0" lang="sr-Latn-RS" sz="5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680400" y="4394160"/>
            <a:ext cx="8143920" cy="11174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r">
              <a:lnSpc>
                <a:spcPct val="90000"/>
              </a:lnSpc>
              <a:spcBef>
                <a:spcPts val="1001"/>
              </a:spcBef>
            </a:pPr>
            <a:r>
              <a:rPr b="0" lang="hr-HR" sz="2000" spc="-1" strike="noStrike">
                <a:solidFill>
                  <a:srgbClr val="ffffff"/>
                </a:solidFill>
                <a:latin typeface="Trebuchet MS"/>
              </a:rPr>
              <a:t>Udžbenik str.65. – 71.</a:t>
            </a:r>
            <a:endParaRPr b="0" lang="hr-HR" sz="2000" spc="-1" strike="noStrike">
              <a:latin typeface="Arial"/>
            </a:endParaRPr>
          </a:p>
          <a:p>
            <a:pPr algn="r">
              <a:lnSpc>
                <a:spcPct val="90000"/>
              </a:lnSpc>
              <a:spcBef>
                <a:spcPts val="1001"/>
              </a:spcBef>
            </a:pPr>
            <a:r>
              <a:rPr b="0" lang="hr-HR" sz="2000" spc="-1" strike="noStrike">
                <a:solidFill>
                  <a:srgbClr val="ffffff"/>
                </a:solidFill>
                <a:latin typeface="Trebuchet MS"/>
              </a:rPr>
              <a:t>Izzi, 7.2. Prikaz i analiza podataka 1</a:t>
            </a:r>
            <a:endParaRPr b="0" lang="hr-HR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680400" y="753120"/>
            <a:ext cx="9613440" cy="10807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56000"/>
          </a:bodyPr>
          <a:p>
            <a:pPr>
              <a:lnSpc>
                <a:spcPct val="90000"/>
              </a:lnSpc>
            </a:pPr>
            <a:r>
              <a:rPr b="0" lang="sr-Latn-RS" sz="3600" spc="-1" strike="noStrike">
                <a:solidFill>
                  <a:srgbClr val="ffffff"/>
                </a:solidFill>
                <a:latin typeface="Trebuchet MS"/>
              </a:rPr>
              <a:t>Danas nam je sretan dan, očekuje nas jednostavna lekcija koju smo dijelom već radili u 5. i u 6.razredu.</a:t>
            </a:r>
            <a:endParaRPr b="0" lang="sr-Latn-RS" sz="3600" spc="-1" strike="noStrike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95" name="Rezervirano mjesto sadržaja 6" descr=""/>
          <p:cNvPicPr/>
          <p:nvPr/>
        </p:nvPicPr>
        <p:blipFill>
          <a:blip r:embed="rId1"/>
          <a:stretch/>
        </p:blipFill>
        <p:spPr>
          <a:xfrm>
            <a:off x="1563480" y="1977480"/>
            <a:ext cx="4657320" cy="3998880"/>
          </a:xfrm>
          <a:prstGeom prst="rect">
            <a:avLst/>
          </a:prstGeom>
          <a:ln>
            <a:noFill/>
          </a:ln>
        </p:spPr>
      </p:pic>
      <p:pic>
        <p:nvPicPr>
          <p:cNvPr id="96" name="Slika 7" descr=""/>
          <p:cNvPicPr/>
          <p:nvPr/>
        </p:nvPicPr>
        <p:blipFill>
          <a:blip r:embed="rId2"/>
          <a:stretch/>
        </p:blipFill>
        <p:spPr>
          <a:xfrm>
            <a:off x="6686640" y="1293840"/>
            <a:ext cx="4059000" cy="4059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680400" y="2733840"/>
            <a:ext cx="8143920" cy="13726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90000"/>
              </a:lnSpc>
            </a:pPr>
            <a:r>
              <a:rPr b="0" lang="sr-Latn-RS" sz="5400" spc="-1" strike="noStrike">
                <a:solidFill>
                  <a:srgbClr val="ffffff"/>
                </a:solidFill>
                <a:latin typeface="Trebuchet MS"/>
              </a:rPr>
              <a:t>Prouči slijedeći primjer i zapiši ga u bilježicu.</a:t>
            </a:r>
            <a:endParaRPr b="0" lang="sr-Latn-RS" sz="5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680400" y="4394160"/>
            <a:ext cx="8143920" cy="11174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/>
            <a:endParaRPr b="0" lang="hr-H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680400" y="753120"/>
            <a:ext cx="9613440" cy="1080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sr-Latn-RS" sz="3600" spc="-1" strike="noStrike">
                <a:solidFill>
                  <a:srgbClr val="ffffff"/>
                </a:solidFill>
                <a:latin typeface="Trebuchet MS"/>
              </a:rPr>
              <a:t>Prikupljanje podataka</a:t>
            </a:r>
            <a:endParaRPr b="0" lang="sr-Latn-RS" sz="36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680400" y="2336760"/>
            <a:ext cx="9613440" cy="3598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U 6.a je ispitano 12 učenika koje im je voće najdraže. Dobili smo slijedeće odgovore. 4 učenika je odgovorilo banana, 3 učenika je odgovorilo jabuka, 1 lubenica, 2 jagoda i 2 kruška. Prikaži ove odgovore tablicom frekvencije.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graphicFrame>
        <p:nvGraphicFramePr>
          <p:cNvPr id="101" name="Table 3"/>
          <p:cNvGraphicFramePr/>
          <p:nvPr/>
        </p:nvGraphicFramePr>
        <p:xfrm>
          <a:off x="2489040" y="4136400"/>
          <a:ext cx="4744080" cy="2224800"/>
        </p:xfrm>
        <a:graphic>
          <a:graphicData uri="http://schemas.openxmlformats.org/drawingml/2006/table">
            <a:tbl>
              <a:tblPr/>
              <a:tblGrid>
                <a:gridCol w="2278440"/>
                <a:gridCol w="2465640"/>
              </a:tblGrid>
              <a:tr h="3708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hr-HR" sz="1800" spc="-1" strike="noStrike">
                          <a:solidFill>
                            <a:srgbClr val="ffffff"/>
                          </a:solidFill>
                          <a:latin typeface="Trebuchet MS"/>
                        </a:rPr>
                        <a:t>voće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09415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hr-HR" sz="1800" spc="-1" strike="noStrike">
                          <a:solidFill>
                            <a:srgbClr val="ffffff"/>
                          </a:solidFill>
                          <a:latin typeface="Trebuchet MS"/>
                        </a:rPr>
                        <a:t>frekvencija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09415"/>
                    </a:solidFill>
                  </a:tcPr>
                </a:tc>
              </a:tr>
              <a:tr h="3708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banana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dccc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4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dccc"/>
                    </a:solidFill>
                  </a:tcPr>
                </a:tc>
              </a:tr>
              <a:tr h="3708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jabuka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cee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3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ceee7"/>
                    </a:solidFill>
                  </a:tcPr>
                </a:tc>
              </a:tr>
              <a:tr h="3708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lubenica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dccc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dccc"/>
                    </a:solidFill>
                  </a:tcPr>
                </a:tc>
              </a:tr>
              <a:tr h="3708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jagoda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cee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2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ceee7"/>
                    </a:solidFill>
                  </a:tcPr>
                </a:tc>
              </a:tr>
              <a:tr h="3708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kruška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dccc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2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dccc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680400" y="753120"/>
            <a:ext cx="9613440" cy="1080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sr-Latn-RS" sz="3600" spc="-1" strike="noStrike">
                <a:solidFill>
                  <a:srgbClr val="ffffff"/>
                </a:solidFill>
                <a:latin typeface="Trebuchet MS"/>
              </a:rPr>
              <a:t>Prikazivanje podataka</a:t>
            </a:r>
            <a:endParaRPr b="0" lang="sr-Latn-RS" sz="36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03" name="TextShape 2"/>
          <p:cNvSpPr txBox="1"/>
          <p:nvPr/>
        </p:nvSpPr>
        <p:spPr>
          <a:xfrm>
            <a:off x="680400" y="2336760"/>
            <a:ext cx="9613440" cy="3598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Podatke koje smo prikupili i zapisali u tablici frekvencija prikaži stupčastim i linijskim dijagramom.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graphicFrame>
        <p:nvGraphicFramePr>
          <p:cNvPr id="104" name="Grafikon 5"/>
          <p:cNvGraphicFramePr/>
          <p:nvPr/>
        </p:nvGraphicFramePr>
        <p:xfrm>
          <a:off x="1085040" y="3249360"/>
          <a:ext cx="4319280" cy="2888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5" name="Grafikon 8"/>
          <p:cNvGraphicFramePr/>
          <p:nvPr/>
        </p:nvGraphicFramePr>
        <p:xfrm>
          <a:off x="5809320" y="3249360"/>
          <a:ext cx="4656960" cy="2888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680400" y="753120"/>
            <a:ext cx="9613440" cy="1080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sr-Latn-RS" sz="3600" spc="-1" strike="noStrike">
                <a:solidFill>
                  <a:srgbClr val="ffffff"/>
                </a:solidFill>
                <a:latin typeface="Trebuchet MS"/>
              </a:rPr>
              <a:t>Zapiši zadatak u bilježnicu i riješi ga.</a:t>
            </a:r>
            <a:endParaRPr b="0" lang="sr-Latn-RS" sz="36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07" name="TextShape 2"/>
          <p:cNvSpPr txBox="1"/>
          <p:nvPr/>
        </p:nvSpPr>
        <p:spPr>
          <a:xfrm>
            <a:off x="680400" y="2336760"/>
            <a:ext cx="9613440" cy="3598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Napravi tablicu frekvencije, stupčasti i linijski dijagram odgovorajući na slijedeće pitanje: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2000" spc="-1" strike="noStrike">
                <a:solidFill>
                  <a:srgbClr val="ffffff"/>
                </a:solidFill>
                <a:latin typeface="Trebuchet MS"/>
              </a:rPr>
              <a:t>Koliko djece u obitelji imaju prijatelji iz tvog razreda?</a:t>
            </a:r>
            <a:endParaRPr b="0" lang="sr-Latn-RS" sz="2000" spc="-1" strike="noStrike">
              <a:solidFill>
                <a:srgbClr val="ffffff"/>
              </a:solidFill>
              <a:latin typeface="Trebuchet MS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b="0" lang="sr-Latn-RS" sz="2000" spc="-1" strike="noStrike">
                <a:solidFill>
                  <a:srgbClr val="ffffff"/>
                </a:solidFill>
                <a:latin typeface="Trebuchet MS"/>
              </a:rPr>
              <a:t>UPUTA: Odgovore raspodijeli prema ponuđenim odgovorima u ovoj tablici.</a:t>
            </a:r>
            <a:endParaRPr b="0" lang="sr-Latn-RS" sz="2000" spc="-1" strike="noStrike">
              <a:solidFill>
                <a:srgbClr val="ffffff"/>
              </a:solidFill>
              <a:latin typeface="Trebuchet MS"/>
            </a:endParaRPr>
          </a:p>
          <a:p>
            <a:endParaRPr b="0" lang="sr-Latn-RS" sz="2000" spc="-1" strike="noStrike">
              <a:solidFill>
                <a:srgbClr val="ffffff"/>
              </a:solidFill>
              <a:latin typeface="Trebuchet MS"/>
            </a:endParaRPr>
          </a:p>
        </p:txBody>
      </p:sp>
      <p:graphicFrame>
        <p:nvGraphicFramePr>
          <p:cNvPr id="108" name="Table 3"/>
          <p:cNvGraphicFramePr/>
          <p:nvPr/>
        </p:nvGraphicFramePr>
        <p:xfrm>
          <a:off x="1955880" y="4035240"/>
          <a:ext cx="8127720" cy="1854000"/>
        </p:xfrm>
        <a:graphic>
          <a:graphicData uri="http://schemas.openxmlformats.org/drawingml/2006/table">
            <a:tbl>
              <a:tblPr/>
              <a:tblGrid>
                <a:gridCol w="4063680"/>
                <a:gridCol w="4064040"/>
              </a:tblGrid>
              <a:tr h="3708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09415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hr-HR" sz="1800" spc="-1" strike="noStrike">
                          <a:solidFill>
                            <a:srgbClr val="ffffff"/>
                          </a:solidFill>
                          <a:latin typeface="Trebuchet MS"/>
                        </a:rPr>
                        <a:t>frekvencija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09415"/>
                    </a:solidFill>
                  </a:tcPr>
                </a:tc>
              </a:tr>
              <a:tr h="3708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 dijete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dccc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dccc"/>
                    </a:solidFill>
                  </a:tcPr>
                </a:tc>
              </a:tr>
              <a:tr h="3708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2 djece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ceee7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ceee7"/>
                    </a:solidFill>
                  </a:tcPr>
                </a:tc>
              </a:tr>
              <a:tr h="3708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3 djece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dccc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dccc"/>
                    </a:solidFill>
                  </a:tcPr>
                </a:tc>
              </a:tr>
              <a:tr h="3708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hr-HR" sz="1800" spc="-1" strike="noStrike">
                          <a:solidFill>
                            <a:srgbClr val="000000"/>
                          </a:solidFill>
                          <a:latin typeface="Trebuchet MS"/>
                        </a:rPr>
                        <a:t>4 i više djece</a:t>
                      </a:r>
                      <a:endParaRPr b="0" lang="hr-H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ceee7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cee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680400" y="753120"/>
            <a:ext cx="9613440" cy="1080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sr-Latn-RS" sz="3600" spc="-1" strike="noStrike">
                <a:solidFill>
                  <a:srgbClr val="ffffff"/>
                </a:solidFill>
                <a:latin typeface="Trebuchet MS"/>
              </a:rPr>
              <a:t>Riješi izzi</a:t>
            </a:r>
            <a:endParaRPr b="0" lang="sr-Latn-RS" sz="36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10" name="TextShape 2"/>
          <p:cNvSpPr txBox="1"/>
          <p:nvPr/>
        </p:nvSpPr>
        <p:spPr>
          <a:xfrm>
            <a:off x="680400" y="2336760"/>
            <a:ext cx="9613440" cy="3598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Pronađi lekciju Prikaz i analiza podataka 1 i riješi zadatke 2., 3., 4., 5.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Uputa: u 4. i 5. zadatku ima beskonačno mnogo primjera, riješi dva ili tri primjera.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680400" y="753120"/>
            <a:ext cx="9613440" cy="1080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sr-Latn-RS" sz="3600" spc="-1" strike="noStrike">
                <a:solidFill>
                  <a:srgbClr val="ffffff"/>
                </a:solidFill>
                <a:latin typeface="Trebuchet MS"/>
              </a:rPr>
              <a:t>Riješi u bilježnicu zadatke iz udžbenika.</a:t>
            </a:r>
            <a:endParaRPr b="0" lang="sr-Latn-RS" sz="36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12" name="TextShape 2"/>
          <p:cNvSpPr txBox="1"/>
          <p:nvPr/>
        </p:nvSpPr>
        <p:spPr>
          <a:xfrm>
            <a:off x="680400" y="2336760"/>
            <a:ext cx="9613440" cy="3598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Stranica 70. – zadaci 36., 37., 40.a, b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UPUTA ZA 40.ZADATAK: Koliko je 50% od 50 bodova izračunaj napamet. Ako ti je teško ostale postotke izračunati napamet, izračunaj pomoću množenja kao što smo radili u prošloj lekciji.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60% računano 0.60 ∙ 50=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80% računamo 0.80 ∙ 50=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90% računamo 0.90 ∙ 50=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680400" y="753120"/>
            <a:ext cx="9613440" cy="1080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sr-Latn-RS" sz="3600" spc="-1" strike="noStrike">
                <a:solidFill>
                  <a:srgbClr val="ffffff"/>
                </a:solidFill>
                <a:latin typeface="Trebuchet MS"/>
              </a:rPr>
              <a:t>Projekti zadatak   (formativno vrednovanje)</a:t>
            </a:r>
            <a:endParaRPr b="0" lang="sr-Latn-RS" sz="36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14" name="TextShape 2"/>
          <p:cNvSpPr txBox="1"/>
          <p:nvPr/>
        </p:nvSpPr>
        <p:spPr>
          <a:xfrm>
            <a:off x="680400" y="2336760"/>
            <a:ext cx="9613440" cy="3598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457200" indent="-4568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Baci igraću kockicu (kockica za Čovječe ne ljuti se) 20 puta. Podatke koje si dobio zapiši pomoću tablice frekvencija, stupčastim i linijskim dijagramom.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 marL="457200" indent="-4568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AutoNum type="arabicPeriod"/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Pitaj 15 osoba koja im je najdraža boja. Ponuđeni su odgovori plava, crvena, žuta i bijela. Podatke koje si dobio zapiši pomoću tablice frekvencije, stupčastim i linijeskim dijagramom.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UPUTA: tablicu i dijagrame crtajte pomoću ravnala.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680400" y="753120"/>
            <a:ext cx="9613440" cy="10807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53000"/>
          </a:bodyPr>
          <a:p>
            <a:pPr>
              <a:lnSpc>
                <a:spcPct val="90000"/>
              </a:lnSpc>
            </a:pPr>
            <a:r>
              <a:rPr b="0" lang="sr-Latn-RS" sz="3600" spc="-1" strike="noStrike">
                <a:solidFill>
                  <a:srgbClr val="ffffff"/>
                </a:solidFill>
                <a:latin typeface="Trebuchet MS"/>
              </a:rPr>
              <a:t>Uslikaj svoju bilježnicu i pošalji na jtolj173@gmail.com</a:t>
            </a:r>
            <a:br/>
            <a:endParaRPr b="0" lang="sr-Latn-RS" sz="36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16" name="TextShape 2"/>
          <p:cNvSpPr txBox="1"/>
          <p:nvPr/>
        </p:nvSpPr>
        <p:spPr>
          <a:xfrm>
            <a:off x="386280" y="1961280"/>
            <a:ext cx="9613440" cy="3598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Projektni zadatak radi na posebnom A4 papiru. 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Projektni zadatak mi ne šaljete danas.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U ponedjeljak ćete dobiti dodatni zadatak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pa ćete svoj projekt u ponedjeljak završiti 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sr-Latn-RS" sz="2400" spc="-1" strike="noStrike">
                <a:solidFill>
                  <a:srgbClr val="ffffff"/>
                </a:solidFill>
                <a:latin typeface="Trebuchet MS"/>
              </a:rPr>
              <a:t>i tada mi ga poslati na mail.</a:t>
            </a:r>
            <a:endParaRPr b="0" lang="sr-Latn-RS" sz="2400" spc="-1" strike="noStrike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117" name="Picture 2" descr=""/>
          <p:cNvPicPr/>
          <p:nvPr/>
        </p:nvPicPr>
        <p:blipFill>
          <a:blip r:embed="rId1"/>
          <a:stretch/>
        </p:blipFill>
        <p:spPr>
          <a:xfrm>
            <a:off x="6890760" y="1784520"/>
            <a:ext cx="3735720" cy="4204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680400" y="753120"/>
            <a:ext cx="9613440" cy="10807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sr-Latn-RS" sz="3600" spc="-1" strike="noStrike">
                <a:solidFill>
                  <a:srgbClr val="ffffff"/>
                </a:solidFill>
                <a:latin typeface="Trebuchet MS"/>
              </a:rPr>
              <a:t>I na kraju malo zabave.</a:t>
            </a:r>
            <a:endParaRPr b="0" lang="sr-Latn-RS" sz="3600" spc="-1" strike="noStrike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119" name="Picture 2" descr=""/>
          <p:cNvPicPr/>
          <p:nvPr/>
        </p:nvPicPr>
        <p:blipFill>
          <a:blip r:embed="rId1"/>
          <a:stretch/>
        </p:blipFill>
        <p:spPr>
          <a:xfrm>
            <a:off x="4510080" y="1834200"/>
            <a:ext cx="6526440" cy="4822200"/>
          </a:xfrm>
          <a:prstGeom prst="rect">
            <a:avLst/>
          </a:prstGeom>
          <a:ln>
            <a:noFill/>
          </a:ln>
        </p:spPr>
      </p:pic>
      <p:sp>
        <p:nvSpPr>
          <p:cNvPr id="120" name="CustomShape 2"/>
          <p:cNvSpPr/>
          <p:nvPr/>
        </p:nvSpPr>
        <p:spPr>
          <a:xfrm>
            <a:off x="8305920" y="6114960"/>
            <a:ext cx="3085920" cy="5414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  <wetp:taskpane dockstate="right" visibility="0" width="350" row="1">
    <wetp:webextensionref xmlns:r="http://schemas.openxmlformats.org/officeDocument/2006/relationships" r:id="rId2"/>
  </wetp:taskpane>
</wetp:taskpanes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105</TotalTime>
  <Application>LibreOffice/6.2.5.2$Windows_X86_64 LibreOffice_project/1ec314fa52f458adc18c4f025c545a4e8b22c159</Application>
  <Words>418</Words>
  <Paragraphs>50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2020-03-29T16:41:07Z</dcterms:created>
  <dc:creator>JL</dc:creator>
  <dc:description/>
  <dc:language>hr-HR</dc:language>
  <cp:lastModifiedBy>JL</cp:lastModifiedBy>
  <dcterms:modified xsi:type="dcterms:W3CDTF">2020-03-31T18:13:05Z</dcterms:modified>
  <cp:revision>13</cp:revision>
  <dc:subject/>
  <dc:title>Prikaz i analiza podataka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Široki zaslon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11</vt:i4>
  </property>
</Properties>
</file>